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4" r:id="rId7"/>
    <p:sldId id="268" r:id="rId8"/>
    <p:sldId id="265" r:id="rId9"/>
    <p:sldId id="266" r:id="rId10"/>
    <p:sldId id="267" r:id="rId11"/>
    <p:sldId id="262" r:id="rId12"/>
    <p:sldId id="272" r:id="rId13"/>
    <p:sldId id="278" r:id="rId14"/>
    <p:sldId id="270" r:id="rId15"/>
    <p:sldId id="273" r:id="rId16"/>
    <p:sldId id="274" r:id="rId17"/>
    <p:sldId id="280" r:id="rId18"/>
    <p:sldId id="275" r:id="rId19"/>
    <p:sldId id="277" r:id="rId20"/>
    <p:sldId id="276" r:id="rId21"/>
    <p:sldId id="281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07"/>
    <p:restoredTop sz="94631"/>
  </p:normalViewPr>
  <p:slideViewPr>
    <p:cSldViewPr snapToGrid="0" snapToObjects="1">
      <p:cViewPr>
        <p:scale>
          <a:sx n="93" d="100"/>
          <a:sy n="93" d="100"/>
        </p:scale>
        <p:origin x="680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442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151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246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59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39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926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5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143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85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718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503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B61667-53B5-714D-9C73-B3FE32EB951A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DB5DA-BEE1-BE41-AA25-C92B0FFB5C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992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Statistical data analysis in 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Visiting professor</a:t>
            </a:r>
          </a:p>
          <a:p>
            <a:r>
              <a:rPr lang="en-US" dirty="0"/>
              <a:t>Viktor Ermakov</a:t>
            </a:r>
          </a:p>
        </p:txBody>
      </p:sp>
    </p:spTree>
    <p:extLst>
      <p:ext uri="{BB962C8B-B14F-4D97-AF65-F5344CB8AC3E}">
        <p14:creationId xmlns:p14="http://schemas.microsoft.com/office/powerpoint/2010/main" val="266077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52"/>
    </mc:Choice>
    <mc:Fallback>
      <p:transition spd="slow" advTm="6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958805-C0F3-6540-8596-1CCF7DB033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942822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Properties of CDF:</a:t>
                </a:r>
              </a:p>
              <a:p>
                <a:pPr marL="0" indent="0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is non-decreasing: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 </a:t>
                </a:r>
                <a:r>
                  <a:rPr lang="en-US" dirty="0">
                    <a:latin typeface="Lucida Handwriting" panose="03010101010101010101" pitchFamily="66" charset="77"/>
                  </a:rPr>
                  <a:t>≤</a:t>
                </a:r>
                <a:r>
                  <a:rPr lang="en-US" dirty="0"/>
                  <a:t>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b="1" baseline="-25000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dirty="0"/>
                  <a:t> implies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1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≤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2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</m:oMath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endParaRPr lang="en-US" b="1" baseline="-25000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endParaRPr lang="en-US" b="1" baseline="-25000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FontTx/>
                  <a:buAutoNum type="arabicPeriod"/>
                </a:pPr>
                <a:r>
                  <a:rPr lang="en-US" b="1" baseline="-25000" dirty="0">
                    <a:latin typeface="Lucida Handwriting" panose="03010101010101010101" pitchFamily="66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is right-continuous: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➛</m:t>
                            </m:r>
                            <m:r>
                              <m:rPr>
                                <m:nor/>
                              </m:rPr>
                              <a:rPr lang="en-US" b="0" i="0" dirty="0" smtClean="0">
                                <a:latin typeface="Lucida Handwriting" panose="03010101010101010101" pitchFamily="66" charset="77"/>
                              </a:rPr>
                              <m:t>a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i="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a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</m:oMath>
                </a14:m>
                <a:r>
                  <a:rPr lang="en-US" dirty="0"/>
                  <a:t>  for </a:t>
                </a:r>
                <a:r>
                  <a:rPr lang="en-US" b="1" dirty="0">
                    <a:latin typeface="Lucida Handwriting" panose="03010101010101010101" pitchFamily="66" charset="77"/>
                  </a:rPr>
                  <a:t>a</a:t>
                </a:r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∈ </a:t>
                </a:r>
                <a:r>
                  <a:rPr lang="en-US" b="1" dirty="0">
                    <a:latin typeface="Lucida Handwriting" panose="03010101010101010101" pitchFamily="66" charset="77"/>
                  </a:rPr>
                  <a:t>R</a:t>
                </a:r>
              </a:p>
              <a:p>
                <a:pPr marL="514350" indent="-514350">
                  <a:buFontTx/>
                  <a:buAutoNum type="arabicPeriod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514350" indent="-514350">
                  <a:buAutoNum type="arabicPeriod"/>
                </a:pPr>
                <a:r>
                  <a:rPr lang="en-US" b="1" baseline="-25000" dirty="0">
                    <a:latin typeface="Lucida Handwriting" panose="03010101010101010101" pitchFamily="66" charset="77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➛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∞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0 </a:t>
                </a:r>
                <a:r>
                  <a:rPr lang="en-US" sz="2000" dirty="0"/>
                  <a:t>and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𝑙𝑖𝑚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t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➛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∞</m:t>
                            </m:r>
                            <m:r>
                              <m:rPr>
                                <m:nor/>
                              </m:rPr>
                              <a:rPr lang="en-US" b="1" baseline="-25000" dirty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t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1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2F958805-C0F3-6540-8596-1CCF7DB033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942822"/>
                <a:ext cx="10515600" cy="4351338"/>
              </a:xfrm>
              <a:blipFill>
                <a:blip r:embed="rId2"/>
                <a:stretch>
                  <a:fillRect l="-1206" t="-2326" b="-2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2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5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557147"/>
                <a:ext cx="10646229" cy="4659662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Mean, variance and standard deviation: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Mean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𝑬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∈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b>
                      <m:sup/>
                      <m:e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="0" i="0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, series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e>
                        </m:d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dirty="0"/>
                  <a:t> is convergent</a:t>
                </a:r>
              </a:p>
              <a:p>
                <a:endParaRPr lang="en-US" dirty="0"/>
              </a:p>
              <a:p>
                <a:r>
                  <a:rPr lang="en-US" dirty="0"/>
                  <a:t>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∈ 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accent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</m:sub>
                      <m:sup/>
                      <m:e>
                        <m:r>
                          <a:rPr lang="en-US" b="1" i="1" dirty="0" smtClean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 </m:t>
                        </m:r>
                        <m:sSup>
                          <m:sSupPr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chemeClr val="tx1"/>
                                </a:solidFill>
                                <a:latin typeface="Lucida Handwriting" panose="03010101010101010101" pitchFamily="66" charset="77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b="1" dirty="0" smtClean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chemeClr val="tx1"/>
                                </a:solidFill>
                                <a:latin typeface="Lucida Handwriting" panose="03010101010101010101" pitchFamily="66" charset="77"/>
                              </a:rPr>
                              <m:t> −</m:t>
                            </m:r>
                            <m:r>
                              <a:rPr lang="en-US" b="1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  <m:r>
                              <m:rPr>
                                <m:nor/>
                              </m:rPr>
                              <a:rPr lang="en-US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f</m:t>
                        </m:r>
                        <m:r>
                          <m:rPr>
                            <m:nor/>
                          </m:rPr>
                          <a:rPr lang="en-US" b="1" baseline="-25000" dirty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dirty="0">
                            <a:latin typeface="Lucida Handwriting" panose="03010101010101010101" pitchFamily="66" charset="77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557147"/>
                <a:ext cx="10646229" cy="4659662"/>
              </a:xfrm>
              <a:blipFill>
                <a:blip r:embed="rId2"/>
                <a:stretch>
                  <a:fillRect l="-1073" r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8940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AF6B925-EB57-0A4F-B851-9AD0BA272002}"/>
              </a:ext>
            </a:extLst>
          </p:cNvPr>
          <p:cNvGraphicFramePr>
            <a:graphicFrameLocks noGrp="1"/>
          </p:cNvGraphicFramePr>
          <p:nvPr/>
        </p:nvGraphicFramePr>
        <p:xfrm>
          <a:off x="4899989" y="5408852"/>
          <a:ext cx="657970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1010">
                  <a:extLst>
                    <a:ext uri="{9D8B030D-6E8A-4147-A177-3AD203B41FA5}">
                      <a16:colId xmlns:a16="http://schemas.microsoft.com/office/drawing/2014/main" val="1325627187"/>
                    </a:ext>
                  </a:extLst>
                </a:gridCol>
                <a:gridCol w="695742">
                  <a:extLst>
                    <a:ext uri="{9D8B030D-6E8A-4147-A177-3AD203B41FA5}">
                      <a16:colId xmlns:a16="http://schemas.microsoft.com/office/drawing/2014/main" val="634964761"/>
                    </a:ext>
                  </a:extLst>
                </a:gridCol>
                <a:gridCol w="626162">
                  <a:extLst>
                    <a:ext uri="{9D8B030D-6E8A-4147-A177-3AD203B41FA5}">
                      <a16:colId xmlns:a16="http://schemas.microsoft.com/office/drawing/2014/main" val="7931457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53744982"/>
                    </a:ext>
                  </a:extLst>
                </a:gridCol>
                <a:gridCol w="715621">
                  <a:extLst>
                    <a:ext uri="{9D8B030D-6E8A-4147-A177-3AD203B41FA5}">
                      <a16:colId xmlns:a16="http://schemas.microsoft.com/office/drawing/2014/main" val="2636602684"/>
                    </a:ext>
                  </a:extLst>
                </a:gridCol>
                <a:gridCol w="755371">
                  <a:extLst>
                    <a:ext uri="{9D8B030D-6E8A-4147-A177-3AD203B41FA5}">
                      <a16:colId xmlns:a16="http://schemas.microsoft.com/office/drawing/2014/main" val="173064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 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∈ S</a:t>
                      </a:r>
                      <a: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9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ucida Handwriting" panose="03010101010101010101" pitchFamily="66" charset="77"/>
                        </a:rPr>
                        <a:t>f</a:t>
                      </a:r>
                      <a:r>
                        <a:rPr lang="en-US" b="1" baseline="-25000" dirty="0" err="1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(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) = P(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=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1578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CE1354A-37EF-614A-B7D9-2D2A2D1DE4C1}"/>
              </a:ext>
            </a:extLst>
          </p:cNvPr>
          <p:cNvGrpSpPr/>
          <p:nvPr/>
        </p:nvGrpSpPr>
        <p:grpSpPr>
          <a:xfrm>
            <a:off x="7020493" y="3952139"/>
            <a:ext cx="4029333" cy="1446810"/>
            <a:chOff x="4724552" y="4119339"/>
            <a:chExt cx="4029333" cy="1446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E96DF-16A6-1645-8C8D-EDE603F6905F}"/>
                </a:ext>
              </a:extLst>
            </p:cNvPr>
            <p:cNvSpPr txBox="1"/>
            <p:nvPr/>
          </p:nvSpPr>
          <p:spPr>
            <a:xfrm>
              <a:off x="5374174" y="4119599"/>
              <a:ext cx="5389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{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D27471-5CB0-7E4A-B802-6379241FA744}"/>
                </a:ext>
              </a:extLst>
            </p:cNvPr>
            <p:cNvSpPr/>
            <p:nvPr/>
          </p:nvSpPr>
          <p:spPr>
            <a:xfrm>
              <a:off x="5683382" y="474164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Lucida Handwriting" panose="03010101010101010101" pitchFamily="66" charset="77"/>
                </a:rPr>
                <a:t>TTT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35F3B0-3EC9-554E-86D8-68DA819DE750}"/>
                </a:ext>
              </a:extLst>
            </p:cNvPr>
            <p:cNvSpPr/>
            <p:nvPr/>
          </p:nvSpPr>
          <p:spPr>
            <a:xfrm>
              <a:off x="7016655" y="4464648"/>
              <a:ext cx="7393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HH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</a:p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HH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3C0675-7367-A042-BB7D-1BF51D3ED492}"/>
                </a:ext>
              </a:extLst>
            </p:cNvPr>
            <p:cNvSpPr/>
            <p:nvPr/>
          </p:nvSpPr>
          <p:spPr>
            <a:xfrm>
              <a:off x="6359588" y="4464648"/>
              <a:ext cx="69281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TT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TT</a:t>
              </a:r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6F3CE-A26C-3D4C-8154-E20F07FDDE86}"/>
                </a:ext>
              </a:extLst>
            </p:cNvPr>
            <p:cNvSpPr/>
            <p:nvPr/>
          </p:nvSpPr>
          <p:spPr>
            <a:xfrm>
              <a:off x="7668862" y="4741647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Lucida Handwriting" panose="03010101010101010101" pitchFamily="66" charset="77"/>
                </a:rPr>
                <a:t>HHH</a:t>
              </a:r>
              <a:endParaRPr lang="en-US" b="1" dirty="0">
                <a:latin typeface="Lucida Handwriting" panose="03010101010101010101" pitchFamily="66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B40F4E-B39C-734E-A211-58E6B817787F}"/>
                </a:ext>
              </a:extLst>
            </p:cNvPr>
            <p:cNvSpPr txBox="1"/>
            <p:nvPr/>
          </p:nvSpPr>
          <p:spPr>
            <a:xfrm>
              <a:off x="8214955" y="4119339"/>
              <a:ext cx="5389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F1556E-B1E7-C640-A982-DEB75EB61D4B}"/>
                </a:ext>
              </a:extLst>
            </p:cNvPr>
            <p:cNvSpPr txBox="1"/>
            <p:nvPr/>
          </p:nvSpPr>
          <p:spPr>
            <a:xfrm>
              <a:off x="4724552" y="4664703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Lucida Handwriting" panose="03010101010101010101" pitchFamily="66" charset="77"/>
                </a:rPr>
                <a:t>S =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1AA411E7-69CB-9445-9766-191D37612E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790" y="1490870"/>
                <a:ext cx="5928909" cy="4659662"/>
              </a:xfrm>
            </p:spPr>
            <p:txBody>
              <a:bodyPr>
                <a:normAutofit/>
              </a:bodyPr>
              <a:lstStyle/>
              <a:p>
                <a:pPr marL="0" indent="0" algn="ctr">
                  <a:buNone/>
                </a:pPr>
                <a:r>
                  <a:rPr lang="en-US" dirty="0"/>
                  <a:t>In the case of a toss coin 3 times:</a:t>
                </a:r>
                <a:endParaRPr lang="en-US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m:rPr>
                          <m:nor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=0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3</m:t>
                          </m:r>
                        </m:sup>
                        <m:e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f</m:t>
                          </m:r>
                          <m:r>
                            <m:rPr>
                              <m:nor/>
                            </m:rPr>
                            <a:rPr lang="en-US" b="1" baseline="-25000" dirty="0">
                              <a:solidFill>
                                <a:schemeClr val="accent1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 dirty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m:rPr>
                              <m:nor/>
                            </m:rPr>
                            <a:rPr lang="en-US" dirty="0">
                              <a:latin typeface="Lucida Handwriting" panose="03010101010101010101" pitchFamily="66" charset="77"/>
                            </a:rPr>
                            <m:t>)</m:t>
                          </m:r>
                        </m:e>
                      </m:nary>
                      <m:r>
                        <m:rPr>
                          <m:nor/>
                        </m:rPr>
                        <a:rPr lang="en-US" dirty="0" smtClean="0">
                          <a:solidFill>
                            <a:schemeClr val="tx1"/>
                          </a:solidFill>
                          <a:latin typeface="Lucida Handwriting" panose="03010101010101010101" pitchFamily="66" charset="77"/>
                        </a:rPr>
                        <m:t>=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dirty="0" smtClean="0">
                        <a:solidFill>
                          <a:schemeClr val="tx1"/>
                        </a:solidFill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 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FFC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C000"/>
                            </a:solidFill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FFC000"/>
                            </a:solidFill>
                            <a:latin typeface="Lucida Handwriting" panose="03010101010101010101" pitchFamily="66" charset="77"/>
                          </a:rPr>
                          <m:t>8 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1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2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Lucida Handwriting" panose="03010101010101010101" pitchFamily="66" charset="77"/>
                          </a:rPr>
                          <m:t>3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Lucida Handwriting" panose="03010101010101010101" pitchFamily="66" charset="77"/>
                          </a:rPr>
                          <m:t>8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3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>
                      <m:fPr>
                        <m:ctrlPr>
                          <a:rPr lang="en-US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rgbClr val="00B0F0"/>
                            </a:solidFill>
                            <a:latin typeface="Lucida Handwriting" panose="03010101010101010101" pitchFamily="66" charset="77"/>
                          </a:rPr>
                          <m:t>8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Lucida Handwriting" panose="03010101010101010101" pitchFamily="66" charset="77"/>
                      </a:rPr>
                      <m:t>=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a:rPr lang="en-US" i="1" dirty="0">
                        <a:latin typeface="Lucida Handwriting" panose="03010101010101010101" pitchFamily="66" charset="77"/>
                      </a:rPr>
                      <m:t> </m:t>
                    </m:r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1.5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𝜹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𝜹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e>
                    </m:rad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0</m:t>
                            </m:r>
                            <m:r>
                              <a:rPr lang="en-US" b="1" i="1" dirty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m:rPr>
                                <m:nor/>
                              </m:rPr>
                              <a:rPr lang="en-US" b="1" dirty="0">
                                <a:latin typeface="Lucida Handwriting" panose="03010101010101010101" pitchFamily="66" charset="77"/>
                              </a:rPr>
                              <m:t>1.5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C000"/>
                                </a:solidFill>
                                <a:latin typeface="Lucida Handwriting" panose="03010101010101010101" pitchFamily="66" charset="77"/>
                              </a:rPr>
                              <m:t>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dirty="0">
                                <a:solidFill>
                                  <a:srgbClr val="FFC000"/>
                                </a:solidFill>
                                <a:latin typeface="Lucida Handwriting" panose="03010101010101010101" pitchFamily="66" charset="77"/>
                              </a:rPr>
                              <m:t>8 </m:t>
                            </m:r>
                          </m:den>
                        </m:f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+…</m:t>
                        </m:r>
                      </m:e>
                    </m:rad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=0.92</a:t>
                </a:r>
              </a:p>
            </p:txBody>
          </p:sp>
        </mc:Choice>
        <mc:Fallback>
          <p:sp>
            <p:nvSpPr>
              <p:cNvPr id="22" name="Content Placeholder 2">
                <a:extLst>
                  <a:ext uri="{FF2B5EF4-FFF2-40B4-BE49-F238E27FC236}">
                    <a16:creationId xmlns:a16="http://schemas.microsoft.com/office/drawing/2014/main" id="{1AA411E7-69CB-9445-9766-191D37612E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790" y="1490870"/>
                <a:ext cx="5928909" cy="4659662"/>
              </a:xfrm>
              <a:blipFill>
                <a:blip r:embed="rId2"/>
                <a:stretch>
                  <a:fillRect l="-427" t="-20380" r="-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6" name="Group 35">
            <a:extLst>
              <a:ext uri="{FF2B5EF4-FFF2-40B4-BE49-F238E27FC236}">
                <a16:creationId xmlns:a16="http://schemas.microsoft.com/office/drawing/2014/main" id="{B4B26B1F-0014-B14A-8C57-1D5519441504}"/>
              </a:ext>
            </a:extLst>
          </p:cNvPr>
          <p:cNvGrpSpPr/>
          <p:nvPr/>
        </p:nvGrpSpPr>
        <p:grpSpPr>
          <a:xfrm>
            <a:off x="7319354" y="1339930"/>
            <a:ext cx="3627880" cy="2869214"/>
            <a:chOff x="7319354" y="1339930"/>
            <a:chExt cx="3627880" cy="28692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8778D9B-CCB0-744B-A0B9-7115E76801E0}"/>
                </a:ext>
              </a:extLst>
            </p:cNvPr>
            <p:cNvGrpSpPr/>
            <p:nvPr/>
          </p:nvGrpSpPr>
          <p:grpSpPr>
            <a:xfrm>
              <a:off x="7319354" y="1339930"/>
              <a:ext cx="3627880" cy="2661945"/>
              <a:chOff x="7319354" y="1339930"/>
              <a:chExt cx="3627880" cy="2661945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E7190BC-9461-0C4F-A26B-1714E20807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89971" y="1461875"/>
                <a:ext cx="2540000" cy="2540000"/>
              </a:xfrm>
              <a:prstGeom prst="rect">
                <a:avLst/>
              </a:prstGeom>
            </p:spPr>
          </p:pic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6BC8078-3732-6149-AA3B-C297A416BF5A}"/>
                  </a:ext>
                </a:extLst>
              </p:cNvPr>
              <p:cNvSpPr/>
              <p:nvPr/>
            </p:nvSpPr>
            <p:spPr>
              <a:xfrm>
                <a:off x="10613488" y="3530711"/>
                <a:ext cx="333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endParaRPr lang="en-US" dirty="0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10C3214-F4EA-784F-A349-32C97F5B47F4}"/>
                  </a:ext>
                </a:extLst>
              </p:cNvPr>
              <p:cNvSpPr/>
              <p:nvPr/>
            </p:nvSpPr>
            <p:spPr>
              <a:xfrm>
                <a:off x="7319354" y="1486963"/>
                <a:ext cx="79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)</a:t>
                </a:r>
                <a:endParaRPr lang="en-US" dirty="0"/>
              </a:p>
            </p:txBody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DF50A5D6-6788-0A41-99EF-15099BE19586}"/>
                  </a:ext>
                </a:extLst>
              </p:cNvPr>
              <p:cNvCxnSpPr/>
              <p:nvPr/>
            </p:nvCxnSpPr>
            <p:spPr>
              <a:xfrm>
                <a:off x="8089971" y="3900043"/>
                <a:ext cx="2660625" cy="0"/>
              </a:xfrm>
              <a:prstGeom prst="straightConnector1">
                <a:avLst/>
              </a:prstGeom>
              <a:ln w="22225">
                <a:solidFill>
                  <a:schemeClr val="bg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C9C1A4F9-CF60-6440-80EF-154166E27EA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2181" y="1339930"/>
                <a:ext cx="0" cy="1764514"/>
              </a:xfrm>
              <a:prstGeom prst="straightConnector1">
                <a:avLst/>
              </a:prstGeom>
              <a:ln w="22225">
                <a:solidFill>
                  <a:schemeClr val="bg2">
                    <a:lumMod val="75000"/>
                  </a:schemeClr>
                </a:solidFill>
                <a:prstDash val="sysDash"/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D8D2DA-B6E4-C14A-A368-B5FEBD1C9D8A}"/>
                </a:ext>
              </a:extLst>
            </p:cNvPr>
            <p:cNvSpPr/>
            <p:nvPr/>
          </p:nvSpPr>
          <p:spPr>
            <a:xfrm>
              <a:off x="8074021" y="3839812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22614E2-E890-8F4E-95FB-424833AE02A8}"/>
                </a:ext>
              </a:extLst>
            </p:cNvPr>
            <p:cNvSpPr/>
            <p:nvPr/>
          </p:nvSpPr>
          <p:spPr>
            <a:xfrm>
              <a:off x="8834710" y="3837648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A5BCBF-4D0E-804A-BB17-597CEC284C29}"/>
                </a:ext>
              </a:extLst>
            </p:cNvPr>
            <p:cNvSpPr/>
            <p:nvPr/>
          </p:nvSpPr>
          <p:spPr>
            <a:xfrm>
              <a:off x="9587974" y="3829909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38598AFD-9690-E848-B0E3-D6389005F7D4}"/>
                </a:ext>
              </a:extLst>
            </p:cNvPr>
            <p:cNvSpPr/>
            <p:nvPr/>
          </p:nvSpPr>
          <p:spPr>
            <a:xfrm>
              <a:off x="10353810" y="3837648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6B4C3F-51C1-B84D-832E-1BEFB5A36B5D}"/>
              </a:ext>
            </a:extLst>
          </p:cNvPr>
          <p:cNvGrpSpPr/>
          <p:nvPr/>
        </p:nvGrpSpPr>
        <p:grpSpPr>
          <a:xfrm>
            <a:off x="8677301" y="1486963"/>
            <a:ext cx="1380522" cy="2807905"/>
            <a:chOff x="8677301" y="1486963"/>
            <a:chExt cx="1380522" cy="2807905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6EEB121-04B4-2841-A80D-9E276BEC7973}"/>
                </a:ext>
              </a:extLst>
            </p:cNvPr>
            <p:cNvGrpSpPr/>
            <p:nvPr/>
          </p:nvGrpSpPr>
          <p:grpSpPr>
            <a:xfrm>
              <a:off x="9128541" y="1486963"/>
              <a:ext cx="476413" cy="2807905"/>
              <a:chOff x="9128541" y="1486963"/>
              <a:chExt cx="476413" cy="2807905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43187F3-D912-8842-97D2-CAFFEB4191A0}"/>
                  </a:ext>
                </a:extLst>
              </p:cNvPr>
              <p:cNvCxnSpPr/>
              <p:nvPr/>
            </p:nvCxnSpPr>
            <p:spPr>
              <a:xfrm flipV="1">
                <a:off x="9356751" y="1486963"/>
                <a:ext cx="0" cy="2497718"/>
              </a:xfrm>
              <a:prstGeom prst="line">
                <a:avLst/>
              </a:prstGeom>
              <a:ln w="444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A688665-8F15-D84F-8DFA-4051F71C7793}"/>
                  </a:ext>
                </a:extLst>
              </p:cNvPr>
              <p:cNvSpPr/>
              <p:nvPr/>
            </p:nvSpPr>
            <p:spPr>
              <a:xfrm>
                <a:off x="9128541" y="3925536"/>
                <a:ext cx="47641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dirty="0"/>
                  <a:t>1.5</a:t>
                </a:r>
              </a:p>
            </p:txBody>
          </p:sp>
        </p:grp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92DEFD3-E0F3-2646-8F2B-D1D8AFDE7A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77301" y="3534463"/>
              <a:ext cx="0" cy="6063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903E85A-B57C-5B49-BE0F-3AAFD97117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057823" y="3534463"/>
              <a:ext cx="0" cy="606370"/>
            </a:xfrm>
            <a:prstGeom prst="line">
              <a:avLst/>
            </a:prstGeom>
            <a:ln w="444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1817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22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Discrete uniform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</p:spPr>
            <p:txBody>
              <a:bodyPr>
                <a:normAutofit/>
              </a:bodyPr>
              <a:lstStyle/>
              <a:p>
                <a:pPr algn="just">
                  <a:buFont typeface="Wingdings" pitchFamily="2" charset="2"/>
                  <a:buChar char="Ø"/>
                </a:pPr>
                <a:r>
                  <a:rPr lang="en-US" dirty="0"/>
                  <a:t>Represents a sequence of equally spaced numbers</a:t>
                </a:r>
              </a:p>
              <a:p>
                <a:pPr algn="just">
                  <a:buFont typeface="Wingdings" pitchFamily="2" charset="2"/>
                  <a:buChar char="Ø"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algn="just">
                  <a:buFont typeface="Wingdings" pitchFamily="2" charset="2"/>
                  <a:buChar char="Ø"/>
                </a:pPr>
                <a:r>
                  <a:rPr lang="en-US" b="1" dirty="0">
                    <a:latin typeface="Lucida Handwriting" panose="03010101010101010101" pitchFamily="66" charset="77"/>
                  </a:rPr>
                  <a:t>S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dirty="0">
                    <a:latin typeface="Lucida Handwriting" panose="03010101010101010101" pitchFamily="66" charset="77"/>
                  </a:rPr>
                  <a:t> = {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n</a:t>
                </a:r>
                <a:r>
                  <a:rPr lang="en-US" dirty="0">
                    <a:latin typeface="Lucida Handwriting" panose="03010101010101010101" pitchFamily="66" charset="77"/>
                  </a:rPr>
                  <a:t>, 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n+1</a:t>
                </a:r>
                <a:r>
                  <a:rPr lang="en-US" dirty="0">
                    <a:latin typeface="Lucida Handwriting" panose="03010101010101010101" pitchFamily="66" charset="77"/>
                  </a:rPr>
                  <a:t>, … , </a:t>
                </a:r>
                <a:r>
                  <a:rPr lang="en-US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n+m</a:t>
                </a:r>
                <a:r>
                  <a:rPr lang="en-US" b="1" dirty="0">
                    <a:latin typeface="Lucida Handwriting" panose="03010101010101010101" pitchFamily="66" charset="77"/>
                  </a:rPr>
                  <a:t>}</a:t>
                </a:r>
              </a:p>
              <a:p>
                <a:pPr algn="just"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m</m:t>
                        </m:r>
                      </m:den>
                    </m:f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 ,</a:t>
                </a:r>
                <a:r>
                  <a:rPr lang="en-US" dirty="0"/>
                  <a:t> for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∈ S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428730" cy="4351338"/>
              </a:xfrm>
              <a:blipFill>
                <a:blip r:embed="rId2"/>
                <a:stretch>
                  <a:fillRect l="-1578" t="-2632" r="-19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/>
              <p:nvPr/>
            </p:nvSpPr>
            <p:spPr>
              <a:xfrm>
                <a:off x="7664419" y="4378492"/>
                <a:ext cx="2882803" cy="153054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</a:t>
                </a:r>
                <a14:m>
                  <m:oMath xmlns:m="http://schemas.openxmlformats.org/officeDocument/2006/math">
                    <m:r>
                      <a:rPr lang="en-US" sz="2400" b="1" i="1" dirty="0">
                        <a:solidFill>
                          <a:srgbClr val="7030A0"/>
                        </a:solidFill>
                        <a:latin typeface="Bradley Hand" pitchFamily="2" charset="77"/>
                      </a:rPr>
                      <m:t> 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sz="2400" dirty="0" smtClean="0">
                            <a:solidFill>
                              <a:schemeClr val="tx1"/>
                            </a:solidFill>
                            <a:latin typeface="Lucida Handwriting" panose="03010101010101010101" pitchFamily="66" charset="77"/>
                          </a:rPr>
                          <m:t>m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2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Bradley Hand" pitchFamily="2" charset="77"/>
                          </a:rPr>
                          <m:t>m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Bradley Hand" pitchFamily="2" charset="77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Bradley Hand" pitchFamily="2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Bradley Hand" pitchFamily="2" charset="77"/>
                          </a:rPr>
                          <m:t>+1)2-1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dirty="0">
                            <a:latin typeface="Lucida Handwriting" panose="03010101010101010101" pitchFamily="66" charset="77"/>
                          </a:rPr>
                          <m:t>12</m:t>
                        </m:r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4419" y="4378492"/>
                <a:ext cx="2882803" cy="1530547"/>
              </a:xfrm>
              <a:prstGeom prst="rect">
                <a:avLst/>
              </a:prstGeom>
              <a:blipFill>
                <a:blip r:embed="rId3"/>
                <a:stretch>
                  <a:fillRect b="-4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95E0F3D-DFF4-AC41-8924-4069FBF29DA2}"/>
              </a:ext>
            </a:extLst>
          </p:cNvPr>
          <p:cNvGrpSpPr/>
          <p:nvPr/>
        </p:nvGrpSpPr>
        <p:grpSpPr>
          <a:xfrm>
            <a:off x="7360346" y="1168836"/>
            <a:ext cx="3841940" cy="2604635"/>
            <a:chOff x="6547471" y="948764"/>
            <a:chExt cx="3841940" cy="2604635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F5470CE-0989-D447-8456-0245DBB6D8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45177" y="1266021"/>
              <a:ext cx="0" cy="1764514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headEnd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07614A0-247B-964B-933D-6573862397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929"/>
            <a:stretch/>
          </p:blipFill>
          <p:spPr>
            <a:xfrm>
              <a:off x="6788475" y="1637728"/>
              <a:ext cx="3345542" cy="1607048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5E85FCA-6A30-5049-897C-AE2C5E8AC242}"/>
                </a:ext>
              </a:extLst>
            </p:cNvPr>
            <p:cNvSpPr/>
            <p:nvPr/>
          </p:nvSpPr>
          <p:spPr>
            <a:xfrm>
              <a:off x="10055665" y="2963291"/>
              <a:ext cx="3337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EA4BDAB-4FFB-FA42-968C-285C6A64576C}"/>
                </a:ext>
              </a:extLst>
            </p:cNvPr>
            <p:cNvSpPr/>
            <p:nvPr/>
          </p:nvSpPr>
          <p:spPr>
            <a:xfrm>
              <a:off x="6547471" y="948764"/>
              <a:ext cx="79541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latin typeface="Lucida Handwriting" panose="03010101010101010101" pitchFamily="66" charset="77"/>
                </a:rPr>
                <a:t>f</a:t>
              </a:r>
              <a:r>
                <a:rPr lang="en-US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(</a:t>
              </a:r>
              <a:r>
                <a:rPr lang="en-US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dirty="0">
                  <a:latin typeface="Lucida Handwriting" panose="03010101010101010101" pitchFamily="66" charset="77"/>
                </a:rPr>
                <a:t>)</a:t>
              </a:r>
              <a:endParaRPr lang="en-US" dirty="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8EA84D7-DCA3-B048-9596-E4E52F03C1A5}"/>
                </a:ext>
              </a:extLst>
            </p:cNvPr>
            <p:cNvCxnSpPr>
              <a:cxnSpLocks/>
            </p:cNvCxnSpPr>
            <p:nvPr/>
          </p:nvCxnSpPr>
          <p:spPr>
            <a:xfrm>
              <a:off x="6812401" y="3163126"/>
              <a:ext cx="3321616" cy="0"/>
            </a:xfrm>
            <a:prstGeom prst="straightConnector1">
              <a:avLst/>
            </a:prstGeom>
            <a:ln w="22225">
              <a:solidFill>
                <a:schemeClr val="bg2">
                  <a:lumMod val="75000"/>
                </a:schemeClr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4C2F1F-FD05-CF41-8CC4-85604D9CA576}"/>
                </a:ext>
              </a:extLst>
            </p:cNvPr>
            <p:cNvSpPr/>
            <p:nvPr/>
          </p:nvSpPr>
          <p:spPr>
            <a:xfrm>
              <a:off x="6796451" y="3168211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E21ADC-0C4A-8B4C-B1DF-71030D378844}"/>
                </a:ext>
              </a:extLst>
            </p:cNvPr>
            <p:cNvSpPr/>
            <p:nvPr/>
          </p:nvSpPr>
          <p:spPr>
            <a:xfrm>
              <a:off x="7122062" y="3166047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ADE0F9-3F0E-CE47-B21D-F14594E36FBB}"/>
                </a:ext>
              </a:extLst>
            </p:cNvPr>
            <p:cNvSpPr/>
            <p:nvPr/>
          </p:nvSpPr>
          <p:spPr>
            <a:xfrm>
              <a:off x="7463083" y="3170206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6DF3D02-E225-4449-BA1A-FC450DEA6E6D}"/>
                </a:ext>
              </a:extLst>
            </p:cNvPr>
            <p:cNvSpPr/>
            <p:nvPr/>
          </p:nvSpPr>
          <p:spPr>
            <a:xfrm>
              <a:off x="7807684" y="3174012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E58CC7B-E602-CA44-851B-D021E89D5250}"/>
                </a:ext>
              </a:extLst>
            </p:cNvPr>
            <p:cNvSpPr/>
            <p:nvPr/>
          </p:nvSpPr>
          <p:spPr>
            <a:xfrm>
              <a:off x="8142103" y="3171839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C6013AA-6F70-5948-B442-D8B11E8FA79F}"/>
                </a:ext>
              </a:extLst>
            </p:cNvPr>
            <p:cNvSpPr/>
            <p:nvPr/>
          </p:nvSpPr>
          <p:spPr>
            <a:xfrm>
              <a:off x="8467714" y="3169675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140ADF-C0C8-1A44-8B03-2AE33FC7EC69}"/>
                </a:ext>
              </a:extLst>
            </p:cNvPr>
            <p:cNvSpPr/>
            <p:nvPr/>
          </p:nvSpPr>
          <p:spPr>
            <a:xfrm>
              <a:off x="8808735" y="3173834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6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8A00DF-38E6-944A-BB6B-EBA4B77B284B}"/>
                </a:ext>
              </a:extLst>
            </p:cNvPr>
            <p:cNvSpPr/>
            <p:nvPr/>
          </p:nvSpPr>
          <p:spPr>
            <a:xfrm>
              <a:off x="9153336" y="3177640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7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B7AD762-6CA2-2644-91D5-721413DA25B3}"/>
                </a:ext>
              </a:extLst>
            </p:cNvPr>
            <p:cNvSpPr/>
            <p:nvPr/>
          </p:nvSpPr>
          <p:spPr>
            <a:xfrm>
              <a:off x="9478235" y="3180261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8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11DEF77-78A6-C648-9B47-1A94B24DE1A2}"/>
                </a:ext>
              </a:extLst>
            </p:cNvPr>
            <p:cNvSpPr/>
            <p:nvPr/>
          </p:nvSpPr>
          <p:spPr>
            <a:xfrm>
              <a:off x="9822836" y="3184067"/>
              <a:ext cx="3016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24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5" grpId="0"/>
      <p:bldP spid="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Bernoulli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557147"/>
            <a:ext cx="10646229" cy="4659662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ü"/>
            </a:pPr>
            <a:r>
              <a:rPr lang="en-US" dirty="0"/>
              <a:t>Describes a result of a single trial that can have two possible outcomes.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Possible outcomes – </a:t>
            </a:r>
            <a:r>
              <a:rPr lang="en-US" b="1" dirty="0">
                <a:solidFill>
                  <a:srgbClr val="00B050"/>
                </a:solidFill>
                <a:latin typeface="Lucida Handwriting" panose="03010101010101010101" pitchFamily="66" charset="77"/>
              </a:rPr>
              <a:t>Success</a:t>
            </a:r>
            <a:r>
              <a:rPr lang="en-US" dirty="0"/>
              <a:t> </a:t>
            </a:r>
            <a:r>
              <a:rPr lang="en-US" sz="2200" dirty="0"/>
              <a:t>and</a:t>
            </a:r>
            <a:r>
              <a:rPr lang="en-US" dirty="0"/>
              <a:t> </a:t>
            </a:r>
            <a:r>
              <a:rPr lang="en-US" b="1" dirty="0" err="1">
                <a:solidFill>
                  <a:srgbClr val="C00000"/>
                </a:solidFill>
                <a:latin typeface="Lucida Handwriting" panose="03010101010101010101" pitchFamily="66" charset="77"/>
              </a:rPr>
              <a:t>Faluire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>
                <a:latin typeface="Lucida Handwriting" panose="03010101010101010101" pitchFamily="66" charset="77"/>
              </a:rPr>
              <a:t>P(</a:t>
            </a:r>
            <a:r>
              <a:rPr lang="en-US" b="1" dirty="0">
                <a:solidFill>
                  <a:srgbClr val="00B050"/>
                </a:solidFill>
                <a:latin typeface="Lucida Handwriting" panose="03010101010101010101" pitchFamily="66" charset="77"/>
              </a:rPr>
              <a:t>S</a:t>
            </a:r>
            <a:r>
              <a:rPr lang="en-US" dirty="0">
                <a:latin typeface="Lucida Handwriting" panose="03010101010101010101" pitchFamily="66" charset="77"/>
              </a:rPr>
              <a:t>) = p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dirty="0">
                <a:latin typeface="Lucida Handwriting" panose="03010101010101010101" pitchFamily="66" charset="77"/>
              </a:rPr>
              <a:t>P(</a:t>
            </a:r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>
                <a:latin typeface="Lucida Handwriting" panose="03010101010101010101" pitchFamily="66" charset="77"/>
              </a:rPr>
              <a:t>) = 1-p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=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dirty="0">
                <a:latin typeface="Lucida Handwriting" panose="03010101010101010101" pitchFamily="66" charset="77"/>
              </a:rPr>
              <a:t> if </a:t>
            </a:r>
            <a:r>
              <a:rPr lang="en-US" b="1" dirty="0">
                <a:solidFill>
                  <a:srgbClr val="00B050"/>
                </a:solidFill>
                <a:latin typeface="Lucida Handwriting" panose="03010101010101010101" pitchFamily="66" charset="77"/>
              </a:rPr>
              <a:t>S</a:t>
            </a:r>
            <a:r>
              <a:rPr lang="en-US" dirty="0"/>
              <a:t> </a:t>
            </a:r>
            <a:r>
              <a:rPr lang="en-US" sz="2000" dirty="0"/>
              <a:t>and</a:t>
            </a:r>
            <a:r>
              <a:rPr lang="en-US" dirty="0"/>
              <a:t> </a:t>
            </a:r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= 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0</a:t>
            </a:r>
            <a:r>
              <a:rPr lang="en-US" dirty="0">
                <a:latin typeface="Lucida Handwriting" panose="03010101010101010101" pitchFamily="66" charset="77"/>
              </a:rPr>
              <a:t> if </a:t>
            </a:r>
            <a:r>
              <a:rPr lang="en-US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F</a:t>
            </a:r>
            <a:r>
              <a:rPr lang="en-US" dirty="0"/>
              <a:t> </a:t>
            </a:r>
          </a:p>
          <a:p>
            <a:pPr>
              <a:buFont typeface="Wingdings" pitchFamily="2" charset="2"/>
              <a:buChar char="ü"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=</a:t>
            </a:r>
            <a:r>
              <a:rPr lang="en-US" b="1" dirty="0">
                <a:latin typeface="Lucida Handwriting" panose="03010101010101010101" pitchFamily="66" charset="77"/>
              </a:rPr>
              <a:t>P(</a:t>
            </a:r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 </a:t>
            </a:r>
            <a:r>
              <a:rPr lang="en-US" b="1" dirty="0">
                <a:latin typeface="Lucida Handwriting" panose="03010101010101010101" pitchFamily="66" charset="77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>
                <a:latin typeface="Lucida Handwriting" panose="03010101010101010101" pitchFamily="66" charset="77"/>
              </a:rPr>
              <a:t>)=p</a:t>
            </a:r>
            <a:r>
              <a:rPr lang="en-US" b="1" baseline="30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>
                <a:latin typeface="Lucida Handwriting" panose="03010101010101010101" pitchFamily="66" charset="77"/>
              </a:rPr>
              <a:t>(1-p)</a:t>
            </a:r>
            <a:r>
              <a:rPr lang="en-US" b="1" baseline="30000" dirty="0">
                <a:latin typeface="Lucida Handwriting" panose="03010101010101010101" pitchFamily="66" charset="77"/>
              </a:rPr>
              <a:t>1-</a:t>
            </a:r>
            <a:r>
              <a:rPr lang="en-US" b="1" baseline="30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for 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 ∈{0,1}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EA7591-1369-EA4C-B4A5-377F1CD8D128}"/>
                  </a:ext>
                </a:extLst>
              </p:cNvPr>
              <p:cNvSpPr/>
              <p:nvPr/>
            </p:nvSpPr>
            <p:spPr>
              <a:xfrm>
                <a:off x="9154468" y="5035743"/>
                <a:ext cx="2078398" cy="108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p</a:t>
                </a: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p(1-p)</a:t>
                </a:r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B9EA7591-1369-EA4C-B4A5-377F1CD8D1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4468" y="5035743"/>
                <a:ext cx="2078398" cy="1085554"/>
              </a:xfrm>
              <a:prstGeom prst="rect">
                <a:avLst/>
              </a:prstGeom>
              <a:blipFill>
                <a:blip r:embed="rId2"/>
                <a:stretch>
                  <a:fillRect t="-4651" r="-610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36C11A79-9BC8-0D4C-9448-007DF27B3064}"/>
              </a:ext>
            </a:extLst>
          </p:cNvPr>
          <p:cNvGrpSpPr/>
          <p:nvPr/>
        </p:nvGrpSpPr>
        <p:grpSpPr>
          <a:xfrm>
            <a:off x="9447588" y="2092491"/>
            <a:ext cx="1760674" cy="2673018"/>
            <a:chOff x="8843418" y="2128751"/>
            <a:chExt cx="1760674" cy="2673018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5B66D84-FE5D-454A-95EE-0324CB45C9D8}"/>
                </a:ext>
              </a:extLst>
            </p:cNvPr>
            <p:cNvGrpSpPr/>
            <p:nvPr/>
          </p:nvGrpSpPr>
          <p:grpSpPr>
            <a:xfrm>
              <a:off x="8843418" y="2268386"/>
              <a:ext cx="1760674" cy="2533383"/>
              <a:chOff x="9022394" y="3085656"/>
              <a:chExt cx="1760674" cy="2533383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DD9D1C52-278F-494B-A1C1-389C0002F907}"/>
                  </a:ext>
                </a:extLst>
              </p:cNvPr>
              <p:cNvGrpSpPr/>
              <p:nvPr/>
            </p:nvGrpSpPr>
            <p:grpSpPr>
              <a:xfrm>
                <a:off x="9022394" y="3085656"/>
                <a:ext cx="1760674" cy="2346136"/>
                <a:chOff x="7810285" y="1702091"/>
                <a:chExt cx="1760674" cy="2346136"/>
              </a:xfrm>
            </p:grpSpPr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745B790-341F-AB47-83BE-6F14AE431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/>
                <a:stretch/>
              </p:blipFill>
              <p:spPr>
                <a:xfrm>
                  <a:off x="8164568" y="2222187"/>
                  <a:ext cx="882257" cy="1764514"/>
                </a:xfrm>
                <a:prstGeom prst="rect">
                  <a:avLst/>
                </a:prstGeom>
              </p:spPr>
            </p:pic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1D3D1F69-6AC8-444F-ACD8-2171552B47F3}"/>
                    </a:ext>
                  </a:extLst>
                </p:cNvPr>
                <p:cNvSpPr/>
                <p:nvPr/>
              </p:nvSpPr>
              <p:spPr>
                <a:xfrm>
                  <a:off x="9237213" y="3678895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392032B2-E07E-9548-8111-6DA94B15EBC8}"/>
                    </a:ext>
                  </a:extLst>
                </p:cNvPr>
                <p:cNvSpPr/>
                <p:nvPr/>
              </p:nvSpPr>
              <p:spPr>
                <a:xfrm>
                  <a:off x="7810285" y="1702091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40" name="Straight Arrow Connector 39">
                  <a:extLst>
                    <a:ext uri="{FF2B5EF4-FFF2-40B4-BE49-F238E27FC236}">
                      <a16:creationId xmlns:a16="http://schemas.microsoft.com/office/drawing/2014/main" id="{D8ACEA5A-EC6A-BD46-A10B-A0BBAFF256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89971" y="3900043"/>
                  <a:ext cx="122440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D0B9FE48-CFEE-854B-8F31-C84D76C26F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181" y="2033668"/>
                  <a:ext cx="0" cy="1342369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37219C83-F0D1-3944-879A-02B64D74AF08}"/>
                  </a:ext>
                </a:extLst>
              </p:cNvPr>
              <p:cNvSpPr/>
              <p:nvPr/>
            </p:nvSpPr>
            <p:spPr>
              <a:xfrm>
                <a:off x="10154042" y="3417233"/>
                <a:ext cx="325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Lucida Handwriting" panose="03010101010101010101" pitchFamily="66" charset="77"/>
                  </a:rPr>
                  <a:t>p</a:t>
                </a:r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061277F-0351-5747-84B3-C888C6672403}"/>
                  </a:ext>
                </a:extLst>
              </p:cNvPr>
              <p:cNvSpPr/>
              <p:nvPr/>
            </p:nvSpPr>
            <p:spPr>
              <a:xfrm>
                <a:off x="9378935" y="4165927"/>
                <a:ext cx="591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Lucida Handwriting" panose="03010101010101010101" pitchFamily="66" charset="77"/>
                  </a:rPr>
                  <a:t>1-p</a:t>
                </a:r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4022D4B-E9D6-094C-A98A-F74480ABAD2A}"/>
                  </a:ext>
                </a:extLst>
              </p:cNvPr>
              <p:cNvSpPr/>
              <p:nvPr/>
            </p:nvSpPr>
            <p:spPr>
              <a:xfrm>
                <a:off x="10016250" y="5247126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EFC9EB3-421B-FF4B-9E2F-8B5884ACAFED}"/>
                  </a:ext>
                </a:extLst>
              </p:cNvPr>
              <p:cNvSpPr/>
              <p:nvPr/>
            </p:nvSpPr>
            <p:spPr>
              <a:xfrm>
                <a:off x="9264211" y="5249707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0</a:t>
                </a:r>
                <a:endParaRPr lang="en-US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3A0894-B7F6-D649-B3AF-318E3E15CBD1}"/>
                </a:ext>
              </a:extLst>
            </p:cNvPr>
            <p:cNvSpPr/>
            <p:nvPr/>
          </p:nvSpPr>
          <p:spPr>
            <a:xfrm>
              <a:off x="9646185" y="2128751"/>
              <a:ext cx="86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77"/>
                </a:rPr>
                <a:t>p=0.7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5155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  <p:bldP spid="17" grpId="0"/>
      <p:bldP spid="17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Bernoulli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147"/>
            <a:ext cx="7696813" cy="4659662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/>
              <a:t>Some other discreet distributions are built on the assumption of independent Bernoulli trials. They are all distributions of:</a:t>
            </a:r>
          </a:p>
          <a:p>
            <a:pPr marL="0" indent="0" algn="just">
              <a:buNone/>
            </a:pPr>
            <a:endParaRPr lang="en-US" dirty="0"/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77"/>
              </a:rPr>
              <a:t>Binomial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successes in </a:t>
            </a:r>
            <a:r>
              <a:rPr lang="en-US" b="1" i="1" dirty="0">
                <a:solidFill>
                  <a:srgbClr val="7030A0"/>
                </a:solidFill>
                <a:latin typeface="Bradley Hand" pitchFamily="2" charset="77"/>
              </a:rPr>
              <a:t>n</a:t>
            </a:r>
            <a:r>
              <a:rPr lang="en-US" dirty="0"/>
              <a:t> independent trials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77"/>
              </a:rPr>
              <a:t>Geometric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trials to get the </a:t>
            </a:r>
            <a:r>
              <a:rPr lang="en-US" b="1" i="1" dirty="0">
                <a:solidFill>
                  <a:srgbClr val="7030A0"/>
                </a:solidFill>
                <a:latin typeface="Bradley Hand" pitchFamily="2" charset="77"/>
              </a:rPr>
              <a:t>first</a:t>
            </a:r>
            <a:r>
              <a:rPr lang="en-US" dirty="0"/>
              <a:t> success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77"/>
              </a:rPr>
              <a:t>Negative Binomial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number of trials to get the </a:t>
            </a:r>
            <a:r>
              <a:rPr lang="en-US" i="1" dirty="0">
                <a:solidFill>
                  <a:srgbClr val="7030A0"/>
                </a:solidFill>
                <a:latin typeface="Bradley Hand" pitchFamily="2" charset="77"/>
              </a:rPr>
              <a:t>r</a:t>
            </a:r>
            <a:r>
              <a:rPr lang="en-US" dirty="0"/>
              <a:t>-</a:t>
            </a:r>
            <a:r>
              <a:rPr lang="en-US" dirty="0" err="1"/>
              <a:t>th</a:t>
            </a:r>
            <a:r>
              <a:rPr lang="en-US" dirty="0"/>
              <a:t> success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Lucida Handwriting" panose="03010101010101010101" pitchFamily="66" charset="77"/>
              </a:rPr>
              <a:t>Hypergeometric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sampling </a:t>
            </a:r>
            <a:r>
              <a:rPr lang="en-US" b="1" i="1" dirty="0">
                <a:solidFill>
                  <a:srgbClr val="7030A0"/>
                </a:solidFill>
                <a:latin typeface="Bradley Hand" pitchFamily="2" charset="77"/>
              </a:rPr>
              <a:t>n</a:t>
            </a:r>
            <a:r>
              <a:rPr lang="en-US" dirty="0"/>
              <a:t> objects </a:t>
            </a:r>
            <a:r>
              <a:rPr lang="en-US" b="1" i="1" u="sng" dirty="0">
                <a:solidFill>
                  <a:srgbClr val="7030A0"/>
                </a:solidFill>
                <a:latin typeface="Bradley Hand" pitchFamily="2" charset="77"/>
              </a:rPr>
              <a:t>without replacement</a:t>
            </a:r>
            <a:r>
              <a:rPr lang="en-US" dirty="0">
                <a:solidFill>
                  <a:srgbClr val="7030A0"/>
                </a:solidFill>
              </a:rPr>
              <a:t> </a:t>
            </a:r>
            <a:r>
              <a:rPr lang="en-US" dirty="0"/>
              <a:t>from a source that contains </a:t>
            </a:r>
            <a:r>
              <a:rPr lang="en-US" b="1" dirty="0">
                <a:solidFill>
                  <a:srgbClr val="7030A0"/>
                </a:solidFill>
                <a:latin typeface="Bradley Hand" pitchFamily="2" charset="77"/>
              </a:rPr>
              <a:t>a</a:t>
            </a:r>
            <a:r>
              <a:rPr lang="en-US" dirty="0"/>
              <a:t> successes and </a:t>
            </a:r>
            <a:r>
              <a:rPr lang="en-US" b="1" dirty="0">
                <a:solidFill>
                  <a:srgbClr val="7030A0"/>
                </a:solidFill>
                <a:latin typeface="Bradley Hand" pitchFamily="2" charset="77"/>
              </a:rPr>
              <a:t>N-a</a:t>
            </a:r>
            <a:r>
              <a:rPr lang="en-US" dirty="0"/>
              <a:t> failures.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F82E0A-71A2-CC4B-9B11-1F5A6C8076FC}"/>
              </a:ext>
            </a:extLst>
          </p:cNvPr>
          <p:cNvGrpSpPr/>
          <p:nvPr/>
        </p:nvGrpSpPr>
        <p:grpSpPr>
          <a:xfrm>
            <a:off x="9029732" y="2017832"/>
            <a:ext cx="1760674" cy="2673018"/>
            <a:chOff x="8843418" y="2128751"/>
            <a:chExt cx="1760674" cy="2673018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FE9788-AA39-434E-B19A-4EDF47F27965}"/>
                </a:ext>
              </a:extLst>
            </p:cNvPr>
            <p:cNvGrpSpPr/>
            <p:nvPr/>
          </p:nvGrpSpPr>
          <p:grpSpPr>
            <a:xfrm>
              <a:off x="8843418" y="2268386"/>
              <a:ext cx="1760674" cy="2533383"/>
              <a:chOff x="9022394" y="3085656"/>
              <a:chExt cx="1760674" cy="2533383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3A864F31-F3E6-A34E-96C8-2283453D474D}"/>
                  </a:ext>
                </a:extLst>
              </p:cNvPr>
              <p:cNvGrpSpPr/>
              <p:nvPr/>
            </p:nvGrpSpPr>
            <p:grpSpPr>
              <a:xfrm>
                <a:off x="9022394" y="3085656"/>
                <a:ext cx="1760674" cy="2346136"/>
                <a:chOff x="7810285" y="1702091"/>
                <a:chExt cx="1760674" cy="2346136"/>
              </a:xfrm>
            </p:grpSpPr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9C78FF6B-05D3-6F45-ADF7-35ADA35ED7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/>
                <a:stretch/>
              </p:blipFill>
              <p:spPr>
                <a:xfrm>
                  <a:off x="8164568" y="2222187"/>
                  <a:ext cx="882257" cy="1764514"/>
                </a:xfrm>
                <a:prstGeom prst="rect">
                  <a:avLst/>
                </a:prstGeom>
              </p:spPr>
            </p:pic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B6BEA19F-8AAA-1E4E-A1AD-82F27106C8AE}"/>
                    </a:ext>
                  </a:extLst>
                </p:cNvPr>
                <p:cNvSpPr/>
                <p:nvPr/>
              </p:nvSpPr>
              <p:spPr>
                <a:xfrm>
                  <a:off x="9237213" y="3678895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F731B934-6238-F84D-A3C5-6F5C2C774AA2}"/>
                    </a:ext>
                  </a:extLst>
                </p:cNvPr>
                <p:cNvSpPr/>
                <p:nvPr/>
              </p:nvSpPr>
              <p:spPr>
                <a:xfrm>
                  <a:off x="7810285" y="1702091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41" name="Straight Arrow Connector 40">
                  <a:extLst>
                    <a:ext uri="{FF2B5EF4-FFF2-40B4-BE49-F238E27FC236}">
                      <a16:creationId xmlns:a16="http://schemas.microsoft.com/office/drawing/2014/main" id="{20A88A9A-B8A8-3240-8165-D24144798D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89971" y="3900043"/>
                  <a:ext cx="122440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FCA14307-D4E6-4B4E-A391-6C8048F13D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22181" y="2033668"/>
                  <a:ext cx="0" cy="1342369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361E0E66-E32B-1E48-B4D2-0D0ED0C064D5}"/>
                  </a:ext>
                </a:extLst>
              </p:cNvPr>
              <p:cNvSpPr/>
              <p:nvPr/>
            </p:nvSpPr>
            <p:spPr>
              <a:xfrm>
                <a:off x="10154042" y="3417233"/>
                <a:ext cx="3257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Lucida Handwriting" panose="03010101010101010101" pitchFamily="66" charset="77"/>
                  </a:rPr>
                  <a:t>p</a:t>
                </a:r>
                <a:endParaRPr lang="en-US" dirty="0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22934D3-72E7-F345-8988-42631CACF719}"/>
                  </a:ext>
                </a:extLst>
              </p:cNvPr>
              <p:cNvSpPr/>
              <p:nvPr/>
            </p:nvSpPr>
            <p:spPr>
              <a:xfrm>
                <a:off x="9378935" y="4165927"/>
                <a:ext cx="5918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latin typeface="Lucida Handwriting" panose="03010101010101010101" pitchFamily="66" charset="77"/>
                  </a:rPr>
                  <a:t>1-p</a:t>
                </a:r>
                <a:endParaRPr lang="en-US" dirty="0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C5B7A8D-4B9C-7148-ABCC-08D4D1EA0A96}"/>
                  </a:ext>
                </a:extLst>
              </p:cNvPr>
              <p:cNvSpPr/>
              <p:nvPr/>
            </p:nvSpPr>
            <p:spPr>
              <a:xfrm>
                <a:off x="10016250" y="5247126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1</a:t>
                </a:r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11BEA56-0BC2-0D45-A25D-4090A54C816D}"/>
                  </a:ext>
                </a:extLst>
              </p:cNvPr>
              <p:cNvSpPr/>
              <p:nvPr/>
            </p:nvSpPr>
            <p:spPr>
              <a:xfrm>
                <a:off x="9264211" y="5249707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0</a:t>
                </a:r>
                <a:endParaRPr lang="en-US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8A0722F9-1645-7B40-BA66-6D8BC8FA51CC}"/>
                </a:ext>
              </a:extLst>
            </p:cNvPr>
            <p:cNvSpPr/>
            <p:nvPr/>
          </p:nvSpPr>
          <p:spPr>
            <a:xfrm>
              <a:off x="9646185" y="2128751"/>
              <a:ext cx="86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77"/>
                </a:rPr>
                <a:t>p=0.7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57303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Binomial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75322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Describes a number of successes in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/>
                  <a:t> independent trials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i="1" dirty="0">
                    <a:solidFill>
                      <a:srgbClr val="00B050"/>
                    </a:solidFill>
                    <a:latin typeface="Bradley Hand" pitchFamily="2" charset="77"/>
                  </a:rPr>
                  <a:t>n</a:t>
                </a:r>
                <a:r>
                  <a:rPr lang="en-US" dirty="0"/>
                  <a:t> independent trials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Each trial result in one of two possible outcomes 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Success</a:t>
                </a:r>
                <a:r>
                  <a:rPr lang="en-US" dirty="0"/>
                  <a:t> </a:t>
                </a:r>
                <a:r>
                  <a:rPr lang="en-US" sz="2200" dirty="0"/>
                  <a:t>and</a:t>
                </a:r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Faluire</a:t>
                </a:r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</a:t>
                </a:r>
                <a:r>
                  <a:rPr lang="en-US" dirty="0">
                    <a:latin typeface="Lucida Handwriting" panose="03010101010101010101" pitchFamily="66" charset="77"/>
                  </a:rPr>
                  <a:t>) = p</a:t>
                </a:r>
                <a:r>
                  <a:rPr lang="en-US" dirty="0"/>
                  <a:t> </a:t>
                </a:r>
                <a:r>
                  <a:rPr lang="en-US" sz="2000" dirty="0"/>
                  <a:t>and</a:t>
                </a:r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</a:t>
                </a:r>
                <a:r>
                  <a:rPr lang="en-US" dirty="0">
                    <a:latin typeface="Lucida Handwriting" panose="03010101010101010101" pitchFamily="66" charset="77"/>
                  </a:rPr>
                  <a:t>) = 1-p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– represents a number of successes in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/>
                  <a:t> trials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baseline="3000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(1-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n</m:t>
                    </m:r>
                    <m:r>
                      <m:rPr>
                        <m:nor/>
                      </m:rPr>
                      <a:rPr lang="en-US" b="1" baseline="30000" dirty="0">
                        <a:latin typeface="Lucida Handwriting" panose="03010101010101010101" pitchFamily="66" charset="77"/>
                      </a:rPr>
                      <m:t>-</m:t>
                    </m:r>
                    <m:r>
                      <m:rPr>
                        <m:nor/>
                      </m:rPr>
                      <a:rPr lang="en-US" b="1" baseline="30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∈{0,…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n</a:t>
                </a:r>
                <a:r>
                  <a:rPr lang="en-US" dirty="0">
                    <a:latin typeface="Lucida Handwriting" panose="03010101010101010101" pitchFamily="66" charset="77"/>
                  </a:rPr>
                  <a:t>}</a:t>
                </a:r>
                <a:endParaRPr lang="en-US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75322" cy="4351338"/>
              </a:xfrm>
              <a:blipFill>
                <a:blip r:embed="rId2"/>
                <a:stretch>
                  <a:fillRect l="-923" t="-3509" b="-8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1A18A7B-75E1-C942-A878-A91C75FF919D}"/>
                  </a:ext>
                </a:extLst>
              </p:cNvPr>
              <p:cNvSpPr/>
              <p:nvPr/>
            </p:nvSpPr>
            <p:spPr>
              <a:xfrm>
                <a:off x="8599630" y="5020336"/>
                <a:ext cx="2309670" cy="108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:r>
                  <a:rPr lang="en-US" sz="24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n </a:t>
                </a:r>
                <a:r>
                  <a:rPr lang="en-US" sz="2400" b="1" dirty="0">
                    <a:latin typeface="Lucida Handwriting" panose="03010101010101010101" pitchFamily="66" charset="77"/>
                  </a:rPr>
                  <a:t>p</a:t>
                </a: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:r>
                  <a:rPr lang="en-US" sz="2400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n </a:t>
                </a:r>
                <a:r>
                  <a:rPr lang="en-US" sz="2400" b="1" dirty="0">
                    <a:latin typeface="Lucida Handwriting" panose="03010101010101010101" pitchFamily="66" charset="77"/>
                  </a:rPr>
                  <a:t>p(1-p)</a:t>
                </a:r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1A18A7B-75E1-C942-A878-A91C75FF9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9630" y="5020336"/>
                <a:ext cx="2309670" cy="1085554"/>
              </a:xfrm>
              <a:prstGeom prst="rect">
                <a:avLst/>
              </a:prstGeom>
              <a:blipFill>
                <a:blip r:embed="rId3"/>
                <a:stretch>
                  <a:fillRect t="-3448" r="-2732" b="-11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0FEE0786-048C-DF40-B23E-40D18E3C3BCD}"/>
              </a:ext>
            </a:extLst>
          </p:cNvPr>
          <p:cNvGrpSpPr/>
          <p:nvPr/>
        </p:nvGrpSpPr>
        <p:grpSpPr>
          <a:xfrm>
            <a:off x="7713522" y="1825625"/>
            <a:ext cx="3841940" cy="2604635"/>
            <a:chOff x="7713522" y="1825625"/>
            <a:chExt cx="3841940" cy="2604635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6628952-404C-9A4D-BAA8-173BF8AD0FA5}"/>
                </a:ext>
              </a:extLst>
            </p:cNvPr>
            <p:cNvGrpSpPr/>
            <p:nvPr/>
          </p:nvGrpSpPr>
          <p:grpSpPr>
            <a:xfrm>
              <a:off x="7713522" y="1825625"/>
              <a:ext cx="3841940" cy="2604635"/>
              <a:chOff x="7360346" y="1168836"/>
              <a:chExt cx="3841940" cy="2604635"/>
            </a:xfrm>
          </p:grpSpPr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92744AF-7551-0C49-B2C0-4E9E6B6D85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97917" y="1772136"/>
                <a:ext cx="3359366" cy="1679683"/>
              </a:xfrm>
              <a:prstGeom prst="rect">
                <a:avLst/>
              </a:prstGeom>
            </p:spPr>
          </p:pic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6B5683C-D2FF-F34F-A85A-C1E4AFCB039E}"/>
                  </a:ext>
                </a:extLst>
              </p:cNvPr>
              <p:cNvGrpSpPr/>
              <p:nvPr/>
            </p:nvGrpSpPr>
            <p:grpSpPr>
              <a:xfrm>
                <a:off x="7360346" y="1168836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28" name="Straight Arrow Connector 27">
                  <a:extLst>
                    <a:ext uri="{FF2B5EF4-FFF2-40B4-BE49-F238E27FC236}">
                      <a16:creationId xmlns:a16="http://schemas.microsoft.com/office/drawing/2014/main" id="{A22B6719-0845-1547-8D17-A3EFA7F5F2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45177" y="1266021"/>
                  <a:ext cx="0" cy="1764514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C0DDC9C-4110-9C4E-957B-AA045415803F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6849815B-E3F8-6246-86E7-B9D97D3F8758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2B99C9B7-F203-684B-814E-C8C68C50D5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B226E1BC-36A4-E14F-A289-FD26B6E53B2E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6D05BCC9-0E8A-6C4F-B007-70F1DB8E8537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1E5C225-1903-054D-AF6E-EB7C25F1AB61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DCCAD392-ED66-554B-9E9F-4DE830EDBC0A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5404AE2-2BEB-7846-B784-B0956EC4A4BF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A197099-8B13-E74D-822C-CBBA8C2F9930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0BC9A7B5-03B8-BA4B-980B-859E079C6C8D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C5426A52-09B1-B54B-A547-3501EEFDB6FC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6B5E42C7-7645-3148-96C5-0B7D330604F4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564DE6FC-B1F4-3249-B267-21502975655A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</p:grp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539CC08-5D1F-F14B-BD7D-4F197AE35271}"/>
                </a:ext>
              </a:extLst>
            </p:cNvPr>
            <p:cNvSpPr/>
            <p:nvPr/>
          </p:nvSpPr>
          <p:spPr>
            <a:xfrm>
              <a:off x="10041755" y="2225250"/>
              <a:ext cx="86754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n</a:t>
              </a:r>
              <a:r>
                <a:rPr lang="en-US" b="1" dirty="0">
                  <a:latin typeface="Lucida Handwriting" panose="03010101010101010101" pitchFamily="66" charset="77"/>
                </a:rPr>
                <a:t>=10</a:t>
              </a:r>
            </a:p>
            <a:p>
              <a:r>
                <a:rPr lang="en-US" b="1" dirty="0">
                  <a:latin typeface="Lucida Handwriting" panose="03010101010101010101" pitchFamily="66" charset="77"/>
                </a:rPr>
                <a:t>p=0.3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392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25" grpId="0"/>
      <p:bldP spid="2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Binomial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4560" y="1690688"/>
                <a:ext cx="8088825" cy="4351338"/>
              </a:xfrm>
            </p:spPr>
            <p:txBody>
              <a:bodyPr>
                <a:normAutofit lnSpcReduction="10000"/>
              </a:bodyPr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 smtClean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 smtClean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 smtClean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 smtClean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 smtClean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 smtClean="0">
                        <a:latin typeface="Lucida Handwriting" panose="03010101010101010101" pitchFamily="66" charset="77"/>
                      </a:rPr>
                      <m:t>)=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baseline="3000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(1-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n</m:t>
                    </m:r>
                    <m:r>
                      <m:rPr>
                        <m:nor/>
                      </m:rPr>
                      <a:rPr lang="en-US" b="1" baseline="30000" dirty="0">
                        <a:latin typeface="Lucida Handwriting" panose="03010101010101010101" pitchFamily="66" charset="77"/>
                      </a:rPr>
                      <m:t>-</m:t>
                    </m:r>
                    <m:r>
                      <m:rPr>
                        <m:nor/>
                      </m:rPr>
                      <a:rPr lang="en-US" b="1" baseline="30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∈{0,…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n</a:t>
                </a:r>
                <a:r>
                  <a:rPr lang="en-US" dirty="0">
                    <a:latin typeface="Lucida Handwriting" panose="03010101010101010101" pitchFamily="66" charset="77"/>
                  </a:rPr>
                  <a:t>}</a:t>
                </a:r>
              </a:p>
              <a:p>
                <a:pPr marL="0" indent="0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1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n</m:t>
                              </m:r>
                            </m:num>
                            <m:den>
                              <m:r>
                                <m:rPr>
                                  <m:nor/>
                                </m:rPr>
                                <a:rPr lang="en-US" b="1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</m:den>
                          </m:f>
                        </m:e>
                      </m:d>
                      <m:r>
                        <a:rPr lang="en-US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rgbClr val="7030A0"/>
                              </a:solidFill>
                              <a:latin typeface="Lucida Handwriting" panose="03010101010101010101" pitchFamily="66" charset="77"/>
                            </a:rPr>
                            <m:t>n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1" dirty="0" smtClean="0">
                              <a:solidFill>
                                <a:srgbClr val="FF0000"/>
                              </a:solidFill>
                              <a:latin typeface="Lucida Handwriting" panose="03010101010101010101" pitchFamily="66" charset="77"/>
                            </a:rPr>
                            <m:t>x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d>
                            <m:dPr>
                              <m:ctrlP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rgbClr val="7030A0"/>
                                  </a:solidFill>
                                  <a:latin typeface="Lucida Handwriting" panose="03010101010101010101" pitchFamily="66" charset="77"/>
                                </a:rPr>
                                <m:t>n</m:t>
                              </m:r>
                              <m:r>
                                <a:rPr lang="en-US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b="1" dirty="0" smtClean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</m:e>
                          </m:d>
                          <m:r>
                            <a:rPr lang="en-US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b="1" dirty="0">
                    <a:latin typeface="Lucida Handwriting" panose="03010101010101010101" pitchFamily="66" charset="77"/>
                  </a:rPr>
                  <a:t>C(</a:t>
                </a:r>
                <a:r>
                  <a:rPr lang="en-US" b="1" dirty="0" err="1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n</a:t>
                </a:r>
                <a:r>
                  <a:rPr lang="en-US" b="1" dirty="0" err="1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b="1" dirty="0">
                    <a:latin typeface="Lucida Handwriting" panose="03010101010101010101" pitchFamily="66" charset="77"/>
                  </a:rPr>
                  <a:t>)=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n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den>
                        </m:f>
                      </m:e>
                    </m:d>
                  </m:oMath>
                </a14:m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endParaRPr lang="en-US" b="1" dirty="0">
                  <a:latin typeface="Lucida Handwriting" panose="03010101010101010101" pitchFamily="66" charset="77"/>
                </a:endParaRPr>
              </a:p>
              <a:p>
                <a:pPr marL="0" indent="0" algn="ctr">
                  <a:buNone/>
                </a:pPr>
                <a:r>
                  <a:rPr lang="en-US" b="1" dirty="0">
                    <a:latin typeface="Lucida Handwriting" panose="03010101010101010101" pitchFamily="66" charset="77"/>
                  </a:rPr>
                  <a:t>C(</a:t>
                </a:r>
                <a:r>
                  <a:rPr lang="en-US" b="1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4</a:t>
                </a:r>
                <a:r>
                  <a:rPr lang="en-US" b="1" dirty="0">
                    <a:latin typeface="Lucida Handwriting" panose="03010101010101010101" pitchFamily="66" charset="77"/>
                  </a:rPr>
                  <a:t>,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2</a:t>
                </a:r>
                <a:r>
                  <a:rPr lang="en-US" b="1" dirty="0">
                    <a:latin typeface="Lucida Handwriting" panose="03010101010101010101" pitchFamily="66" charset="77"/>
                  </a:rPr>
                  <a:t>)=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4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=6</a:t>
                </a:r>
                <a:endParaRPr lang="en-US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4560" y="1690688"/>
                <a:ext cx="8088825" cy="4351338"/>
              </a:xfrm>
              <a:blipFill>
                <a:blip r:embed="rId2"/>
                <a:stretch>
                  <a:fillRect t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6FFA073-8C20-5F46-82FA-C2DD8FD23FCA}"/>
              </a:ext>
            </a:extLst>
          </p:cNvPr>
          <p:cNvSpPr txBox="1"/>
          <p:nvPr/>
        </p:nvSpPr>
        <p:spPr>
          <a:xfrm>
            <a:off x="9051009" y="1447233"/>
            <a:ext cx="2424061" cy="36625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24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92D050"/>
                </a:solidFill>
                <a:latin typeface="Lucida Handwriting" panose="03010101010101010101" pitchFamily="66" charset="77"/>
              </a:rPr>
              <a:t>1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002060"/>
                </a:solidFill>
                <a:latin typeface="Lucida Handwriting" panose="03010101010101010101" pitchFamily="66" charset="77"/>
              </a:rPr>
              <a:t>2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  <a:p>
            <a:pPr algn="ctr"/>
            <a:endParaRPr lang="en-US" sz="800" b="1" dirty="0">
              <a:latin typeface="Lucida Handwriting" panose="03010101010101010101" pitchFamily="66" charset="77"/>
            </a:endParaRPr>
          </a:p>
          <a:p>
            <a:pPr algn="ctr"/>
            <a:r>
              <a:rPr lang="en-US" sz="2400" b="1" dirty="0">
                <a:latin typeface="Lucida Handwriting" panose="03010101010101010101" pitchFamily="66" charset="77"/>
              </a:rPr>
              <a:t>{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} or {</a:t>
            </a:r>
            <a:r>
              <a:rPr lang="en-US" sz="2400" b="1" dirty="0">
                <a:solidFill>
                  <a:srgbClr val="C00000"/>
                </a:solidFill>
                <a:latin typeface="Lucida Handwriting" panose="03010101010101010101" pitchFamily="66" charset="77"/>
              </a:rPr>
              <a:t>4</a:t>
            </a:r>
            <a:r>
              <a:rPr lang="en-US" sz="2400" b="1" dirty="0">
                <a:latin typeface="Lucida Handwriting" panose="03010101010101010101" pitchFamily="66" charset="77"/>
              </a:rPr>
              <a:t>,</a:t>
            </a:r>
            <a:r>
              <a:rPr lang="en-US" sz="2400" b="1" dirty="0">
                <a:solidFill>
                  <a:srgbClr val="FFC000"/>
                </a:solidFill>
                <a:latin typeface="Lucida Handwriting" panose="03010101010101010101" pitchFamily="66" charset="77"/>
              </a:rPr>
              <a:t>3</a:t>
            </a:r>
            <a:r>
              <a:rPr lang="en-US" sz="2400" b="1" dirty="0">
                <a:latin typeface="Lucida Handwriting" panose="03010101010101010101" pitchFamily="66" charset="77"/>
              </a:rPr>
              <a:t>}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E5B00A-37C1-A840-B5FC-7DAD3A172AB8}"/>
                  </a:ext>
                </a:extLst>
              </p:cNvPr>
              <p:cNvSpPr/>
              <p:nvPr/>
            </p:nvSpPr>
            <p:spPr>
              <a:xfrm>
                <a:off x="8784655" y="5706307"/>
                <a:ext cx="2956771" cy="58785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i="0" dirty="0" smtClean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100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i="0" dirty="0" smtClean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10</m:t>
                            </m:r>
                          </m:den>
                        </m:f>
                      </m:e>
                    </m:d>
                  </m:oMath>
                </a14:m>
                <a:r>
                  <a:rPr lang="en-US" b="1" dirty="0">
                    <a:latin typeface="Lucida Handwriting" panose="03010101010101010101" pitchFamily="66" charset="77"/>
                  </a:rPr>
                  <a:t> = 1.731031e+13</a:t>
                </a:r>
                <a:endParaRPr lang="en-US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DE5B00A-37C1-A840-B5FC-7DAD3A172A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4655" y="5706307"/>
                <a:ext cx="2956771" cy="587853"/>
              </a:xfrm>
              <a:prstGeom prst="rect">
                <a:avLst/>
              </a:prstGeom>
              <a:blipFill>
                <a:blip r:embed="rId3"/>
                <a:stretch>
                  <a:fillRect r="-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541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2" uiExpand="1" build="p"/>
      <p:bldP spid="3" grpId="0" build="allAtOnce"/>
      <p:bldP spid="4" grpId="0"/>
      <p:bldP spid="4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Geometric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7302500" cy="4351338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Describes a number of trials to get the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first</a:t>
                </a:r>
                <a:r>
                  <a:rPr lang="en-US" dirty="0"/>
                  <a:t> success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Independent trials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Each trial result in one of two possible outcomes 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Success</a:t>
                </a:r>
                <a:r>
                  <a:rPr lang="en-US" dirty="0"/>
                  <a:t> </a:t>
                </a:r>
                <a:r>
                  <a:rPr lang="en-US" sz="2200" dirty="0"/>
                  <a:t>and</a:t>
                </a:r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Faluire</a:t>
                </a:r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</a:t>
                </a:r>
                <a:r>
                  <a:rPr lang="en-US" dirty="0">
                    <a:latin typeface="Lucida Handwriting" panose="03010101010101010101" pitchFamily="66" charset="77"/>
                  </a:rPr>
                  <a:t>) = p</a:t>
                </a:r>
                <a:r>
                  <a:rPr lang="en-US" dirty="0"/>
                  <a:t> </a:t>
                </a:r>
                <a:r>
                  <a:rPr lang="en-US" sz="2000" dirty="0"/>
                  <a:t>and</a:t>
                </a:r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</a:t>
                </a:r>
                <a:r>
                  <a:rPr lang="en-US" dirty="0">
                    <a:latin typeface="Lucida Handwriting" panose="03010101010101010101" pitchFamily="66" charset="77"/>
                  </a:rPr>
                  <a:t>) = 1-p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– represents a number of trials needed to get the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first</a:t>
                </a:r>
                <a:r>
                  <a:rPr lang="en-US" dirty="0"/>
                  <a:t> success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 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(1-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baseline="30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chemeClr val="tx1"/>
                        </a:solidFill>
                        <a:latin typeface="Lucida Handwriting" panose="03010101010101010101" pitchFamily="66" charset="77"/>
                      </a:rPr>
                      <m:t>-1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∈{0, 1, 2, 3, …}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dirty="0">
                    <a:latin typeface="Lucida Handwriting" panose="03010101010101010101" pitchFamily="66" charset="77"/>
                  </a:rPr>
                  <a:t>) = P(</a:t>
                </a:r>
                <a:r>
                  <a:rPr lang="en-US" b="1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 err="1">
                    <a:latin typeface="Lucida Handwriting" panose="03010101010101010101" pitchFamily="66" charset="77"/>
                  </a:rPr>
                  <a:t>≤</a:t>
                </a:r>
                <a:r>
                  <a:rPr lang="en-US" b="1" dirty="0" err="1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t</a:t>
                </a:r>
                <a:r>
                  <a:rPr lang="en-US" dirty="0">
                    <a:latin typeface="Lucida Handwriting" panose="03010101010101010101" pitchFamily="66" charset="77"/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1−(1−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t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7302500" cy="4351338"/>
              </a:xfrm>
              <a:blipFill>
                <a:blip r:embed="rId2"/>
                <a:stretch>
                  <a:fillRect l="-694" t="-2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/>
              <p:nvPr/>
            </p:nvSpPr>
            <p:spPr>
              <a:xfrm>
                <a:off x="8612330" y="4593581"/>
                <a:ext cx="2078398" cy="18883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1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p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Lucida Handwriting" panose="03010101010101010101" pitchFamily="66" charset="77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p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b="1" dirty="0">
                                <a:latin typeface="Lucida Handwriting" panose="03010101010101010101" pitchFamily="66" charset="77"/>
                              </a:rPr>
                              <m:t>p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sz="2400" b="1" dirty="0">
                                <a:latin typeface="Lucida Handwriting" panose="03010101010101010101" pitchFamily="66" charset="7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30" y="4593581"/>
                <a:ext cx="2078398" cy="1888337"/>
              </a:xfrm>
              <a:prstGeom prst="rect">
                <a:avLst/>
              </a:prstGeom>
              <a:blipFill>
                <a:blip r:embed="rId3"/>
                <a:stretch>
                  <a:fillRect b="-53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A07E6658-0118-C746-BD41-44FE7DFE0D69}"/>
              </a:ext>
            </a:extLst>
          </p:cNvPr>
          <p:cNvGrpSpPr/>
          <p:nvPr/>
        </p:nvGrpSpPr>
        <p:grpSpPr>
          <a:xfrm>
            <a:off x="7908120" y="1456293"/>
            <a:ext cx="3841940" cy="2604635"/>
            <a:chOff x="7908120" y="1456293"/>
            <a:chExt cx="3841940" cy="260463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848F711-62C4-804F-90F7-E2F1CDED77DB}"/>
                </a:ext>
              </a:extLst>
            </p:cNvPr>
            <p:cNvGrpSpPr/>
            <p:nvPr/>
          </p:nvGrpSpPr>
          <p:grpSpPr>
            <a:xfrm>
              <a:off x="7908120" y="1456293"/>
              <a:ext cx="3841940" cy="2604635"/>
              <a:chOff x="7713522" y="1825625"/>
              <a:chExt cx="3841940" cy="2604635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06B12A2-CCA8-4744-8DF3-D701981732D7}"/>
                  </a:ext>
                </a:extLst>
              </p:cNvPr>
              <p:cNvGrpSpPr/>
              <p:nvPr/>
            </p:nvGrpSpPr>
            <p:grpSpPr>
              <a:xfrm>
                <a:off x="7713522" y="1825625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AFA92C6B-681C-CF4A-82D7-CCAE2658E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45177" y="1266021"/>
                  <a:ext cx="0" cy="1764514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50C39716-E449-334D-96DC-6C227D52A732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0A4350E-B097-9040-A8A7-544EC0CC27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97E8F9B1-F248-0D4C-9CCC-52C81D546FEB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8CB2C8BD-212A-6F4E-8580-F11CE934998D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B4FD77D8-1B8C-D246-B104-D758C1DF93D5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AB5995B3-9C72-E84A-A705-8ACCB2DCBB4A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CE15FAC4-7BDA-4545-8374-59DA0DB5E18E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8DDC1FCF-5838-854C-843E-376862F2D4B1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F2D01D0-A1C6-8C4E-8263-7F2B06EDF965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B16B895-EF37-A14A-AF27-05E4825C880D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5578976-2E3B-D343-BCE0-C4B7DF825CD3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F0B04B9C-DB48-6241-9792-E6955B919943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D81B246-C449-6B42-A768-E900DAD0883D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</p:grpSp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BBED6FD-05B1-B14E-9762-0045C7A8706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4687" r="12849" b="4823"/>
              <a:stretch/>
            </p:blipFill>
            <p:spPr>
              <a:xfrm>
                <a:off x="7934727" y="2280350"/>
                <a:ext cx="3365342" cy="1747150"/>
              </a:xfrm>
              <a:prstGeom prst="rect">
                <a:avLst/>
              </a:prstGeom>
            </p:spPr>
          </p:pic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35E286C-7507-B04F-94ED-6FAE522BDC5E}"/>
                </a:ext>
              </a:extLst>
            </p:cNvPr>
            <p:cNvSpPr/>
            <p:nvPr/>
          </p:nvSpPr>
          <p:spPr>
            <a:xfrm>
              <a:off x="10117210" y="1825625"/>
              <a:ext cx="8675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latin typeface="Lucida Handwriting" panose="03010101010101010101" pitchFamily="66" charset="77"/>
                </a:rPr>
                <a:t>p=0.3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6433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5" dur="500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5" grpId="0"/>
      <p:bldP spid="5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Negative Binomial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875322" cy="4351338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Describes a number of trials (failures) to get the </a:t>
                </a:r>
                <a:r>
                  <a:rPr lang="en-US" i="1" dirty="0">
                    <a:solidFill>
                      <a:srgbClr val="7030A0"/>
                    </a:solidFill>
                    <a:latin typeface="Bradley Hand" pitchFamily="2" charset="77"/>
                  </a:rPr>
                  <a:t>r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success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independent trials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Each trial result in one of two possible outcomes 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Success</a:t>
                </a:r>
                <a:r>
                  <a:rPr lang="en-US" dirty="0"/>
                  <a:t> </a:t>
                </a:r>
                <a:r>
                  <a:rPr lang="en-US" sz="2200" dirty="0"/>
                  <a:t>and</a:t>
                </a:r>
                <a:r>
                  <a:rPr lang="en-US" dirty="0"/>
                  <a:t> </a:t>
                </a:r>
                <a:r>
                  <a:rPr lang="en-US" b="1" dirty="0" err="1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Faluire</a:t>
                </a:r>
                <a:r>
                  <a:rPr lang="en-US" dirty="0"/>
                  <a:t> 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00B050"/>
                    </a:solidFill>
                    <a:latin typeface="Lucida Handwriting" panose="03010101010101010101" pitchFamily="66" charset="77"/>
                  </a:rPr>
                  <a:t>S</a:t>
                </a:r>
                <a:r>
                  <a:rPr lang="en-US" dirty="0">
                    <a:latin typeface="Lucida Handwriting" panose="03010101010101010101" pitchFamily="66" charset="77"/>
                  </a:rPr>
                  <a:t>) = p</a:t>
                </a:r>
                <a:r>
                  <a:rPr lang="en-US" dirty="0"/>
                  <a:t> </a:t>
                </a:r>
                <a:r>
                  <a:rPr lang="en-US" sz="2000" dirty="0"/>
                  <a:t>and</a:t>
                </a:r>
                <a:r>
                  <a:rPr lang="en-US" dirty="0"/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P(</a:t>
                </a:r>
                <a:r>
                  <a:rPr lang="en-US" b="1" dirty="0">
                    <a:solidFill>
                      <a:srgbClr val="C00000"/>
                    </a:solidFill>
                    <a:latin typeface="Lucida Handwriting" panose="03010101010101010101" pitchFamily="66" charset="77"/>
                  </a:rPr>
                  <a:t>F</a:t>
                </a:r>
                <a:r>
                  <a:rPr lang="en-US" dirty="0">
                    <a:latin typeface="Lucida Handwriting" panose="03010101010101010101" pitchFamily="66" charset="77"/>
                  </a:rPr>
                  <a:t>) = 1-p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– represents a number of failures before the </a:t>
                </a:r>
                <a:r>
                  <a:rPr lang="en-US" i="1" dirty="0">
                    <a:solidFill>
                      <a:srgbClr val="7030A0"/>
                    </a:solidFill>
                    <a:latin typeface="Bradley Hand" pitchFamily="2" charset="77"/>
                  </a:rPr>
                  <a:t>r</a:t>
                </a:r>
                <a:r>
                  <a:rPr lang="en-US" dirty="0"/>
                  <a:t>-</a:t>
                </a:r>
                <a:r>
                  <a:rPr lang="en-US" dirty="0" err="1"/>
                  <a:t>th</a:t>
                </a:r>
                <a:r>
                  <a:rPr lang="en-US" dirty="0"/>
                  <a:t> success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d>
                      <m:d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b="1" dirty="0">
                                <a:latin typeface="Lucida Handwriting" panose="03010101010101010101" pitchFamily="66" charset="77"/>
                              </a:rPr>
                              <m:t>−1</m:t>
                            </m:r>
                          </m:num>
                          <m:den>
                            <m:r>
                              <m:rPr>
                                <m:nor/>
                              </m:rPr>
                              <a:rPr lang="en-US" b="1" dirty="0">
                                <a:solidFill>
                                  <a:srgbClr val="7030A0"/>
                                </a:solidFill>
                                <a:latin typeface="Lucida Handwriting" panose="03010101010101010101" pitchFamily="66" charset="77"/>
                              </a:rPr>
                              <m:t>r</m:t>
                            </m:r>
                            <m:r>
                              <m:rPr>
                                <m:nor/>
                              </m:rPr>
                              <a:rPr lang="en-US" b="1" dirty="0">
                                <a:latin typeface="Lucida Handwriting" panose="03010101010101010101" pitchFamily="66" charset="77"/>
                              </a:rPr>
                              <m:t>−1</m:t>
                            </m:r>
                          </m:den>
                        </m:f>
                      </m:e>
                    </m:d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aseline="30000" dirty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r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(1−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baseline="30000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chemeClr val="tx1"/>
                        </a:solidFill>
                        <a:latin typeface="Lucida Handwriting" panose="03010101010101010101" pitchFamily="66" charset="77"/>
                      </a:rPr>
                      <m:t>-</m:t>
                    </m:r>
                    <m:r>
                      <m:rPr>
                        <m:nor/>
                      </m:rPr>
                      <a:rPr lang="en-US" b="1" i="0" baseline="30000" dirty="0" smtClean="0">
                        <a:solidFill>
                          <a:srgbClr val="7030A0"/>
                        </a:solidFill>
                        <a:latin typeface="Lucida Handwriting" panose="03010101010101010101" pitchFamily="66" charset="77"/>
                      </a:rPr>
                      <m:t>r</m:t>
                    </m:r>
                  </m:oMath>
                </a14:m>
                <a:r>
                  <a:rPr lang="en-US" dirty="0"/>
                  <a:t>,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∈{0</a:t>
                </a:r>
                <a:r>
                  <a:rPr lang="en-US" dirty="0">
                    <a:solidFill>
                      <a:srgbClr val="7030A0"/>
                    </a:solidFill>
                    <a:latin typeface="Lucida Handwriting" panose="03010101010101010101" pitchFamily="66" charset="77"/>
                  </a:rPr>
                  <a:t>, 1, 2, </a:t>
                </a:r>
                <a:r>
                  <a:rPr lang="en-US" dirty="0">
                    <a:latin typeface="Lucida Handwriting" panose="03010101010101010101" pitchFamily="66" charset="77"/>
                  </a:rPr>
                  <a:t>…}</a:t>
                </a:r>
                <a:endParaRPr lang="en-US" dirty="0"/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875322" cy="4351338"/>
              </a:xfrm>
              <a:blipFill>
                <a:blip r:embed="rId2"/>
                <a:stretch>
                  <a:fillRect l="-923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D2B84E-D2B3-6442-B5FC-3D7A81A049FC}"/>
                  </a:ext>
                </a:extLst>
              </p:cNvPr>
              <p:cNvSpPr/>
              <p:nvPr/>
            </p:nvSpPr>
            <p:spPr>
              <a:xfrm>
                <a:off x="8612330" y="4593581"/>
                <a:ext cx="2078398" cy="18681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r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p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Lucida Handwriting" panose="03010101010101010101" pitchFamily="66" charset="77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Lucida Handwriting" panose="03010101010101010101" pitchFamily="66" charset="77"/>
                          </a:rPr>
                          <m:t>p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latin typeface="Lucida Handwriting" panose="03010101010101010101" pitchFamily="66" charset="77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400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sz="2400" b="1" dirty="0">
                                <a:latin typeface="Lucida Handwriting" panose="03010101010101010101" pitchFamily="66" charset="77"/>
                              </a:rPr>
                              <m:t>p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sz="2400" b="1" dirty="0">
                                <a:latin typeface="Lucida Handwriting" panose="03010101010101010101" pitchFamily="66" charset="77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ED2B84E-D2B3-6442-B5FC-3D7A81A04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2330" y="4593581"/>
                <a:ext cx="2078398" cy="1868140"/>
              </a:xfrm>
              <a:prstGeom prst="rect">
                <a:avLst/>
              </a:prstGeom>
              <a:blipFill>
                <a:blip r:embed="rId3"/>
                <a:stretch>
                  <a:fillRect b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C63CD08-6EB3-D24C-A536-1C4097396BE1}"/>
              </a:ext>
            </a:extLst>
          </p:cNvPr>
          <p:cNvGrpSpPr/>
          <p:nvPr/>
        </p:nvGrpSpPr>
        <p:grpSpPr>
          <a:xfrm>
            <a:off x="7935829" y="1775262"/>
            <a:ext cx="3841940" cy="2604635"/>
            <a:chOff x="7908120" y="1456293"/>
            <a:chExt cx="3841940" cy="26046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C01671C-28FA-0D43-BB9F-6B0CE98EC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58974" y="2087679"/>
              <a:ext cx="3321616" cy="166080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B048F5D-E08C-914A-AF4D-1E255B0D750D}"/>
                </a:ext>
              </a:extLst>
            </p:cNvPr>
            <p:cNvGrpSpPr/>
            <p:nvPr/>
          </p:nvGrpSpPr>
          <p:grpSpPr>
            <a:xfrm>
              <a:off x="7908120" y="1456293"/>
              <a:ext cx="3841940" cy="2604635"/>
              <a:chOff x="7908120" y="1456293"/>
              <a:chExt cx="3841940" cy="2604635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466F702-9765-6D4E-AC4F-B91A1947E88C}"/>
                  </a:ext>
                </a:extLst>
              </p:cNvPr>
              <p:cNvGrpSpPr/>
              <p:nvPr/>
            </p:nvGrpSpPr>
            <p:grpSpPr>
              <a:xfrm>
                <a:off x="7908120" y="1456293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8EBB5594-94C2-5A4E-B731-061EAF9858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51708" y="1266021"/>
                  <a:ext cx="0" cy="884741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F6381A21-A22D-1F42-A453-AB02E12BE414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FC83D364-102B-D44A-963C-A4E3118CB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8558CCA6-FFE9-C24A-ABBE-5D0EB140AD59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5DBCFF1-132A-4A47-B741-613D6188B9F7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AA6D69B-3D19-D542-BE26-98AC51584471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C277909-1ACA-AD4D-A299-E07105288F60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71B94730-A62B-664C-B89B-0EC7F5EF9F92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D4ECD94-0181-CD41-95D7-01852FE42253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B291965-BFC9-2E4D-9E50-823D7CD432F6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F7CBD21-EC30-D24E-8A70-723C36DD5520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CB8DE720-170B-3743-A2B9-69C06C459203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66CACA0-0A4C-F045-BB15-B301E58972DB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321A1B5-2229-CF4D-8D4E-65E140B4A96E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ADF9830-4C96-DD49-8978-441DAAE4FBF0}"/>
                      </a:ext>
                    </a:extLst>
                  </p:cNvPr>
                  <p:cNvSpPr/>
                  <p:nvPr/>
                </p:nvSpPr>
                <p:spPr>
                  <a:xfrm>
                    <a:off x="10117210" y="1825625"/>
                    <a:ext cx="867545" cy="646331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7030A0"/>
                            </a:solidFill>
                            <a:latin typeface="Lucida Handwriting" panose="03010101010101010101" pitchFamily="66" charset="77"/>
                          </a:rPr>
                          <m:t>r</m:t>
                        </m:r>
                      </m:oMath>
                    </a14:m>
                    <a:r>
                      <a:rPr lang="en-US" dirty="0">
                        <a:latin typeface="Lucida Handwriting" panose="03010101010101010101" pitchFamily="66" charset="77"/>
                      </a:rPr>
                      <a:t>=2</a:t>
                    </a:r>
                  </a:p>
                  <a:p>
                    <a:r>
                      <a:rPr lang="en-US" dirty="0">
                        <a:latin typeface="Lucida Handwriting" panose="03010101010101010101" pitchFamily="66" charset="77"/>
                      </a:rPr>
                      <a:t>p=0.3</a:t>
                    </a:r>
                    <a:endParaRPr lang="en-US" dirty="0"/>
                  </a:p>
                </p:txBody>
              </p:sp>
            </mc:Choice>
            <mc:Fallback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3ADF9830-4C96-DD49-8978-441DAAE4FBF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117210" y="1825625"/>
                    <a:ext cx="867545" cy="646331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5797" t="-3846" r="-4348" b="-1153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26817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Discreet distributions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Lecture 8</a:t>
            </a:r>
          </a:p>
        </p:txBody>
      </p:sp>
    </p:spTree>
    <p:extLst>
      <p:ext uri="{BB962C8B-B14F-4D97-AF65-F5344CB8AC3E}">
        <p14:creationId xmlns:p14="http://schemas.microsoft.com/office/powerpoint/2010/main" val="89969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Hypergeometric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2672" cy="4351338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Describes probability of </a:t>
                </a:r>
                <a:r>
                  <a:rPr lang="en-US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successes in sampling of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/>
                  <a:t> objects </a:t>
                </a:r>
                <a:r>
                  <a:rPr lang="en-US" b="1" i="1" u="sng" dirty="0">
                    <a:solidFill>
                      <a:srgbClr val="7030A0"/>
                    </a:solidFill>
                    <a:latin typeface="Bradley Hand" pitchFamily="2" charset="77"/>
                  </a:rPr>
                  <a:t>without replacement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from a source that contains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/>
                  <a:t> successes and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N-a</a:t>
                </a:r>
                <a:r>
                  <a:rPr lang="en-US" dirty="0"/>
                  <a:t> failures.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sampling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/>
                  <a:t> objects </a:t>
                </a:r>
                <a:r>
                  <a:rPr lang="en-US" b="1" i="1" u="sng" dirty="0">
                    <a:solidFill>
                      <a:srgbClr val="7030A0"/>
                    </a:solidFill>
                    <a:latin typeface="Bradley Hand" pitchFamily="2" charset="77"/>
                  </a:rPr>
                  <a:t>without replacement</a:t>
                </a:r>
                <a:r>
                  <a:rPr lang="en-US" dirty="0">
                    <a:solidFill>
                      <a:srgbClr val="7030A0"/>
                    </a:solidFill>
                  </a:rPr>
                  <a:t> </a:t>
                </a:r>
                <a:r>
                  <a:rPr lang="en-US" dirty="0"/>
                  <a:t>from a source that contains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/>
                  <a:t> successes and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N-a</a:t>
                </a:r>
                <a:r>
                  <a:rPr lang="en-US" dirty="0"/>
                  <a:t> failures.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– represents a number successes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 smtClean="0">
                                    <a:solidFill>
                                      <a:schemeClr val="tx1"/>
                                    </a:solidFill>
                                    <a:latin typeface="Bradley Hand" pitchFamily="2" charset="77"/>
                                  </a:rPr>
                                  <m:t>-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dirty="0" smtClean="0">
                                    <a:solidFill>
                                      <a:schemeClr val="tx1"/>
                                    </a:solidFill>
                                    <a:latin typeface="Bradley Hand" pitchFamily="2" charset="77"/>
                                  </a:rPr>
                                  <m:t>-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r>
                  <a:rPr lang="en-US" dirty="0"/>
                  <a:t>for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={</a:t>
                </a:r>
                <a:r>
                  <a:rPr lang="en-US" b="1" dirty="0">
                    <a:latin typeface="Lucida Handwriting" panose="03010101010101010101" pitchFamily="66" charset="77"/>
                  </a:rPr>
                  <a:t>Max</a:t>
                </a:r>
                <a:r>
                  <a:rPr lang="en-US" dirty="0">
                    <a:latin typeface="Lucida Handwriting" panose="03010101010101010101" pitchFamily="66" charset="77"/>
                  </a:rPr>
                  <a:t>(0,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n+</a:t>
                </a:r>
                <a:r>
                  <a:rPr lang="en-US" b="1" dirty="0">
                    <a:solidFill>
                      <a:srgbClr val="7030A0"/>
                    </a:solidFill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-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1" dirty="0">
                        <a:solidFill>
                          <a:srgbClr val="7030A0"/>
                        </a:solidFill>
                        <a:latin typeface="Bradley Hand" pitchFamily="2" charset="77"/>
                      </a:rPr>
                      <m:t>N</m:t>
                    </m:r>
                  </m:oMath>
                </a14:m>
                <a:r>
                  <a:rPr lang="en-US" dirty="0">
                    <a:latin typeface="Lucida Handwriting" panose="03010101010101010101" pitchFamily="66" charset="77"/>
                  </a:rPr>
                  <a:t>), …, </a:t>
                </a:r>
                <a:r>
                  <a:rPr lang="en-US" b="1" dirty="0">
                    <a:latin typeface="Lucida Handwriting" panose="03010101010101010101" pitchFamily="66" charset="77"/>
                  </a:rPr>
                  <a:t>Min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b="1" dirty="0"/>
                  <a:t>,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)}</a:t>
                </a:r>
              </a:p>
              <a:p>
                <a:pPr marL="0" indent="0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2672" cy="4351338"/>
              </a:xfrm>
              <a:blipFill>
                <a:blip r:embed="rId2"/>
                <a:stretch>
                  <a:fillRect l="-911" t="-3509" r="-1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/>
              <p:nvPr/>
            </p:nvSpPr>
            <p:spPr>
              <a:xfrm>
                <a:off x="8402616" y="4604367"/>
                <a:ext cx="2882803" cy="14977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 dirty="0">
                        <a:solidFill>
                          <a:srgbClr val="7030A0"/>
                        </a:solidFill>
                        <a:latin typeface="Bradley Hand" pitchFamily="2" charset="77"/>
                      </a:rPr>
                      <m:t>n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Bradley Hand" pitchFamily="2" charset="77"/>
                      </a:rPr>
                      <m:t> </m:t>
                    </m:r>
                    <m:f>
                      <m:fPr>
                        <m:ctrlPr>
                          <a:rPr lang="en-US" sz="2400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</m:den>
                    </m:f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400" b="1" i="1" dirty="0">
                        <a:solidFill>
                          <a:srgbClr val="7030A0"/>
                        </a:solidFill>
                        <a:latin typeface="Bradley Hand" pitchFamily="2" charset="77"/>
                      </a:rPr>
                      <m:t>n</m:t>
                    </m:r>
                    <m:r>
                      <a:rPr lang="en-US" sz="2400" b="1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a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</m:den>
                    </m:f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i="0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/>
                            </a:solidFill>
                            <a:latin typeface="Bradley Hand" pitchFamily="2" charset="77"/>
                          </a:rPr>
                          <m:t>-</m:t>
                        </m:r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sz="2400" b="1" dirty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</m:den>
                    </m:f>
                  </m:oMath>
                </a14:m>
                <a:r>
                  <a:rPr lang="en-US" sz="2400" b="1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b="1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  <m:r>
                          <a:rPr lang="en-US" sz="24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sz="2400" b="1" i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sz="2400" b="1" dirty="0">
                            <a:solidFill>
                              <a:srgbClr val="7030A0"/>
                            </a:solidFill>
                            <a:latin typeface="Bradley Hand" pitchFamily="2" charset="77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sz="2400" b="1" i="0" dirty="0" smtClean="0">
                            <a:solidFill>
                              <a:schemeClr val="tx1"/>
                            </a:solidFill>
                            <a:latin typeface="Bradley Hand" pitchFamily="2" charset="77"/>
                          </a:rPr>
                          <m:t>-1</m:t>
                        </m:r>
                      </m:den>
                    </m:f>
                  </m:oMath>
                </a14:m>
                <a:endParaRPr lang="en-US" sz="2400" b="1" baseline="30000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2616" y="4604367"/>
                <a:ext cx="2882803" cy="1497718"/>
              </a:xfrm>
              <a:prstGeom prst="rect">
                <a:avLst/>
              </a:prstGeom>
              <a:blipFill>
                <a:blip r:embed="rId3"/>
                <a:stretch>
                  <a:fillRect b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92BE9394-946F-2845-BED7-669C31038A0E}"/>
              </a:ext>
            </a:extLst>
          </p:cNvPr>
          <p:cNvGrpSpPr/>
          <p:nvPr/>
        </p:nvGrpSpPr>
        <p:grpSpPr>
          <a:xfrm>
            <a:off x="7935829" y="1775262"/>
            <a:ext cx="3841940" cy="2604635"/>
            <a:chOff x="7935829" y="1775262"/>
            <a:chExt cx="3841940" cy="2604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FA488B-6255-C24A-BC54-4F0431C9D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3049" y="2374465"/>
              <a:ext cx="3341939" cy="167097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992CD5-531F-FA47-A86C-EFA75EAA7FAA}"/>
                </a:ext>
              </a:extLst>
            </p:cNvPr>
            <p:cNvGrpSpPr/>
            <p:nvPr/>
          </p:nvGrpSpPr>
          <p:grpSpPr>
            <a:xfrm>
              <a:off x="7935829" y="1775262"/>
              <a:ext cx="3841940" cy="2604635"/>
              <a:chOff x="7908120" y="1456293"/>
              <a:chExt cx="3841940" cy="260463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9450EA5-F1A9-F948-9A17-7223B0E15850}"/>
                  </a:ext>
                </a:extLst>
              </p:cNvPr>
              <p:cNvGrpSpPr/>
              <p:nvPr/>
            </p:nvGrpSpPr>
            <p:grpSpPr>
              <a:xfrm>
                <a:off x="7908120" y="1456293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DCAA9D-194A-4948-A57F-4E3E19084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51708" y="1266022"/>
                  <a:ext cx="0" cy="1897104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92B245E-8B0B-2841-ABCE-665B2EC6C2F7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775F811-1CAA-8046-8228-B66F54FC3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9E061A0-3895-3546-BCBF-E4AD8FEA0A5C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1CB2CE-6A90-CC43-A04B-EA77EBE83539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DAF79A0-1119-B34C-82E7-3D6B134DC57E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17737AA-BBA6-FF41-AC1B-68BC696A3B8A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135C36-4A6F-1542-B97A-8E73248F011F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FB1B27-430A-EC4F-B07B-2F85C573DDD0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08E44A6-CB8F-8340-AE83-AC11965A2F3A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78DFF67-8A91-9641-A3F1-957F2EF88FD8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B404DF2-7E2E-0E4F-950A-FE00622F6D31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6CA18F4-BF2A-9F49-BD7D-AD7A9AA69763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C1D9151-BB5B-D841-A072-CDC453ABE8F4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30AAEE-7012-424B-9252-53AD52BE36C2}"/>
                  </a:ext>
                </a:extLst>
              </p:cNvPr>
              <p:cNvSpPr/>
              <p:nvPr/>
            </p:nvSpPr>
            <p:spPr>
              <a:xfrm>
                <a:off x="8568208" y="1880401"/>
                <a:ext cx="917239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>
                    <a:latin typeface="Lucida Handwriting" panose="03010101010101010101" pitchFamily="66" charset="77"/>
                  </a:rPr>
                  <a:t>=15</a:t>
                </a:r>
                <a:endParaRPr lang="en-US" sz="2400" dirty="0">
                  <a:latin typeface="Lucida Handwriting" panose="03010101010101010101" pitchFamily="66" charset="77"/>
                </a:endParaRPr>
              </a:p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 =10</a:t>
                </a:r>
              </a:p>
              <a:p>
                <a:r>
                  <a:rPr lang="en-US" sz="2400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=10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738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Hypergeometric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2BE9394-946F-2845-BED7-669C31038A0E}"/>
              </a:ext>
            </a:extLst>
          </p:cNvPr>
          <p:cNvGrpSpPr/>
          <p:nvPr/>
        </p:nvGrpSpPr>
        <p:grpSpPr>
          <a:xfrm>
            <a:off x="7935829" y="1775262"/>
            <a:ext cx="3841940" cy="2604635"/>
            <a:chOff x="7935829" y="1775262"/>
            <a:chExt cx="3841940" cy="26046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AFA488B-6255-C24A-BC54-4F0431C9D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3049" y="2374465"/>
              <a:ext cx="3341939" cy="167097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992CD5-531F-FA47-A86C-EFA75EAA7FAA}"/>
                </a:ext>
              </a:extLst>
            </p:cNvPr>
            <p:cNvGrpSpPr/>
            <p:nvPr/>
          </p:nvGrpSpPr>
          <p:grpSpPr>
            <a:xfrm>
              <a:off x="7935829" y="1775262"/>
              <a:ext cx="3841940" cy="2604635"/>
              <a:chOff x="7908120" y="1456293"/>
              <a:chExt cx="3841940" cy="2604635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9450EA5-F1A9-F948-9A17-7223B0E15850}"/>
                  </a:ext>
                </a:extLst>
              </p:cNvPr>
              <p:cNvGrpSpPr/>
              <p:nvPr/>
            </p:nvGrpSpPr>
            <p:grpSpPr>
              <a:xfrm>
                <a:off x="7908120" y="1456293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60DCAA9D-194A-4948-A57F-4E3E190848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51708" y="1266022"/>
                  <a:ext cx="0" cy="1897104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192B245E-8B0B-2841-ABCE-665B2EC6C2F7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9775F811-1CAA-8046-8228-B66F54FC36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E9E061A0-3895-3546-BCBF-E4AD8FEA0A5C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301CB2CE-6A90-CC43-A04B-EA77EBE83539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2DAF79A0-1119-B34C-82E7-3D6B134DC57E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417737AA-BBA6-FF41-AC1B-68BC696A3B8A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B5135C36-4A6F-1542-B97A-8E73248F011F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4EFB1B27-430A-EC4F-B07B-2F85C573DDD0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08E44A6-CB8F-8340-AE83-AC11965A2F3A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78DFF67-8A91-9641-A3F1-957F2EF88FD8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9B404DF2-7E2E-0E4F-950A-FE00622F6D31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E6CA18F4-BF2A-9F49-BD7D-AD7A9AA69763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9C1D9151-BB5B-D841-A072-CDC453ABE8F4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</p:grp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830AAEE-7012-424B-9252-53AD52BE36C2}"/>
                  </a:ext>
                </a:extLst>
              </p:cNvPr>
              <p:cNvSpPr/>
              <p:nvPr/>
            </p:nvSpPr>
            <p:spPr>
              <a:xfrm>
                <a:off x="8568208" y="1880401"/>
                <a:ext cx="917239" cy="12003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dirty="0">
                    <a:latin typeface="Lucida Handwriting" panose="03010101010101010101" pitchFamily="66" charset="77"/>
                  </a:rPr>
                  <a:t>=15</a:t>
                </a:r>
                <a:endParaRPr lang="en-US" sz="2400" dirty="0">
                  <a:latin typeface="Lucida Handwriting" panose="03010101010101010101" pitchFamily="66" charset="77"/>
                </a:endParaRPr>
              </a:p>
              <a:p>
                <a:pPr algn="ctr"/>
                <a:r>
                  <a:rPr lang="en-US" sz="2400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>
                    <a:latin typeface="Lucida Handwriting" panose="03010101010101010101" pitchFamily="66" charset="77"/>
                  </a:rPr>
                  <a:t> =10</a:t>
                </a:r>
              </a:p>
              <a:p>
                <a:r>
                  <a:rPr lang="en-US" sz="2400" b="1" i="1" dirty="0">
                    <a:solidFill>
                      <a:srgbClr val="7030A0"/>
                    </a:solidFill>
                    <a:latin typeface="Bradley Hand" pitchFamily="2" charset="77"/>
                  </a:rPr>
                  <a:t>n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 </a:t>
                </a:r>
                <a:r>
                  <a:rPr lang="en-US" dirty="0">
                    <a:latin typeface="Lucida Handwriting" panose="03010101010101010101" pitchFamily="66" charset="77"/>
                  </a:rPr>
                  <a:t>=10</a:t>
                </a:r>
                <a:endParaRPr lang="en-US" dirty="0"/>
              </a:p>
            </p:txBody>
          </p: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0D86ABB-6373-2941-AEC1-742B10979C6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46437" y="2169775"/>
                <a:ext cx="10515600" cy="4351338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Example</a:t>
                </a:r>
              </a:p>
              <a:p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A bucket has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a</a:t>
                </a:r>
                <a:r>
                  <a:rPr lang="en-US" dirty="0"/>
                  <a:t>=10 white and </a:t>
                </a:r>
                <a:r>
                  <a:rPr lang="en-US" b="1" dirty="0">
                    <a:solidFill>
                      <a:srgbClr val="7030A0"/>
                    </a:solidFill>
                    <a:latin typeface="Bradley Hand" pitchFamily="2" charset="77"/>
                  </a:rPr>
                  <a:t>N-a</a:t>
                </a:r>
                <a:r>
                  <a:rPr lang="en-US" dirty="0"/>
                  <a:t>=5 black balls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We randomly select </a:t>
                </a:r>
                <a:r>
                  <a:rPr lang="en-US" b="1" i="1" dirty="0">
                    <a:solidFill>
                      <a:srgbClr val="7030A0"/>
                    </a:solidFill>
                    <a:latin typeface="Bradley Hand" pitchFamily="2" charset="77"/>
                  </a:rPr>
                  <a:t>n </a:t>
                </a:r>
                <a:r>
                  <a:rPr lang="en-US" dirty="0"/>
                  <a:t>=10 balls from the bucket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What is the probability that we selected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=7 white balls?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0" i="0" dirty="0" smtClean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7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=7)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dirty="0" smtClean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 smtClean="0">
                                    <a:latin typeface="Bradley Hand" pitchFamily="2" charset="77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a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latin typeface="Bradley Hand" pitchFamily="2" charset="77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x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i="0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10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5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10</m:t>
                                </m:r>
                                <m:r>
                                  <m:rPr>
                                    <m:nor/>
                                  </m:rPr>
                                  <a:rPr lang="en-US" b="1" i="1" dirty="0">
                                    <a:latin typeface="Bradley Hand" pitchFamily="2" charset="77"/>
                                  </a:rPr>
                                  <m:t>−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dirty="0" smtClean="0">
                                    <a:solidFill>
                                      <a:srgbClr val="FF0000"/>
                                    </a:solidFill>
                                    <a:latin typeface="Lucida Handwriting" panose="03010101010101010101" pitchFamily="66" charset="77"/>
                                  </a:rPr>
                                  <m:t>7</m:t>
                                </m:r>
                              </m:den>
                            </m:f>
                          </m:e>
                        </m:d>
                      </m:num>
                      <m:den>
                        <m:d>
                          <m:d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en-US" b="1" i="0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15</m:t>
                                </m:r>
                              </m:num>
                              <m:den>
                                <m:r>
                                  <m:rPr>
                                    <m:nor/>
                                  </m:rPr>
                                  <a:rPr lang="en-US" b="1" i="1" dirty="0" smtClean="0">
                                    <a:solidFill>
                                      <a:srgbClr val="7030A0"/>
                                    </a:solidFill>
                                    <a:latin typeface="Bradley Hand" pitchFamily="2" charset="77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den>
                    </m:f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0.399</m:t>
                    </m:r>
                  </m:oMath>
                </a14:m>
                <a:r>
                  <a:rPr lang="en-US" dirty="0"/>
                  <a:t>,</a:t>
                </a:r>
              </a:p>
            </p:txBody>
          </p:sp>
        </mc:Choice>
        <mc:Fallback>
          <p:sp>
            <p:nvSpPr>
              <p:cNvPr id="9" name="Content Placeholder 8">
                <a:extLst>
                  <a:ext uri="{FF2B5EF4-FFF2-40B4-BE49-F238E27FC236}">
                    <a16:creationId xmlns:a16="http://schemas.microsoft.com/office/drawing/2014/main" id="{D0D86ABB-6373-2941-AEC1-742B10979C6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46437" y="2169775"/>
                <a:ext cx="10515600" cy="4351338"/>
              </a:xfrm>
              <a:blipFill>
                <a:blip r:embed="rId3"/>
                <a:stretch>
                  <a:fillRect l="-965" t="-3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3E3FEF-CD18-5A41-9229-44EA33B34A14}"/>
                  </a:ext>
                </a:extLst>
              </p:cNvPr>
              <p:cNvSpPr/>
              <p:nvPr/>
            </p:nvSpPr>
            <p:spPr>
              <a:xfrm>
                <a:off x="10185895" y="2074864"/>
                <a:ext cx="9348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1" dirty="0">
                          <a:latin typeface="Lucida Handwriting" panose="03010101010101010101" pitchFamily="66" charset="77"/>
                        </a:rPr>
                        <m:t>0.399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983E3FEF-CD18-5A41-9229-44EA33B34A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5895" y="2074864"/>
                <a:ext cx="9348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728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9" grpId="1" build="p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Poisson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726976" cy="4351338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 algn="just">
                  <a:buNone/>
                </a:pPr>
                <a:r>
                  <a:rPr lang="en-US" dirty="0"/>
                  <a:t>Describes a number of occurrences of an event in a given unit of time, distance, area or volume.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Events occurring independently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The probability that events occur doesn’t change with time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>
                  <a:latin typeface="Lucida Handwriting" panose="03010101010101010101" pitchFamily="66" charset="77"/>
                </a:endParaRPr>
              </a:p>
              <a:p>
                <a:pPr>
                  <a:buFont typeface="Wingdings" pitchFamily="2" charset="2"/>
                  <a:buChar char="Ø"/>
                </a:pPr>
                <a:r>
                  <a:rPr lang="en-US" dirty="0"/>
                  <a:t> </a:t>
                </a:r>
                <a:r>
                  <a:rPr lang="en-US" b="1" dirty="0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/>
                  <a:t> – represents a number of events in a fixed unit of time, distance, etc.</a:t>
                </a:r>
              </a:p>
              <a:p>
                <a:pPr>
                  <a:buFont typeface="Wingdings" pitchFamily="2" charset="2"/>
                  <a:buChar char="Ø"/>
                </a:pPr>
                <a:endParaRPr lang="en-US" dirty="0"/>
              </a:p>
              <a:p>
                <a:pPr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f</m:t>
                    </m:r>
                    <m:r>
                      <m:rPr>
                        <m:nor/>
                      </m:rPr>
                      <a:rPr lang="en-US" b="1" baseline="-25000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dirty="0">
                        <a:latin typeface="Lucida Handwriting" panose="03010101010101010101" pitchFamily="66" charset="77"/>
                      </a:rPr>
                      <m:t>)</m:t>
                    </m:r>
                    <m:r>
                      <m:rPr>
                        <m:nor/>
                      </m:rPr>
                      <a:rPr lang="en-US" b="1" i="0" dirty="0" smtClean="0">
                        <a:latin typeface="Lucida Handwriting" panose="03010101010101010101" pitchFamily="66" charset="77"/>
                      </a:rPr>
                      <m:t>=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P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(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chemeClr val="accent1"/>
                        </a:solidFill>
                        <a:latin typeface="Lucida Handwriting" panose="03010101010101010101" pitchFamily="66" charset="77"/>
                      </a:rPr>
                      <m:t> =</m:t>
                    </m:r>
                    <m:r>
                      <m:rPr>
                        <m:nor/>
                      </m:rPr>
                      <a:rPr lang="en-US" b="1" dirty="0">
                        <a:solidFill>
                          <a:srgbClr val="FF0000"/>
                        </a:solidFill>
                        <a:latin typeface="Lucida Handwriting" panose="03010101010101010101" pitchFamily="66" charset="77"/>
                      </a:rPr>
                      <m:t>x</m:t>
                    </m:r>
                    <m:r>
                      <m:rPr>
                        <m:nor/>
                      </m:rPr>
                      <a:rPr lang="en-US" b="1" dirty="0">
                        <a:latin typeface="Lucida Handwriting" panose="03010101010101010101" pitchFamily="66" charset="77"/>
                      </a:rPr>
                      <m:t>)=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b="1" baseline="30000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nor/>
                              </m:rPr>
                              <a:rPr lang="en-US" dirty="0">
                                <a:latin typeface="Lucida Handwriting" panose="03010101010101010101" pitchFamily="66" charset="77"/>
                              </a:rPr>
                              <m:t>e</m:t>
                            </m:r>
                          </m:e>
                          <m:sup>
                            <m:r>
                              <m:rPr>
                                <m:nor/>
                              </m:rPr>
                              <a:rPr lang="en-US" b="0" i="0" baseline="30000" dirty="0" smtClean="0">
                                <a:latin typeface="Lucida Handwriting" panose="03010101010101010101" pitchFamily="66" charset="77"/>
                              </a:rPr>
                              <m:t>-</m:t>
                            </m:r>
                            <m:r>
                              <a:rPr lang="en-US" i="1" baseline="30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sup>
                        </m:sSup>
                      </m:num>
                      <m:den>
                        <m:r>
                          <m:rPr>
                            <m:nor/>
                          </m:rPr>
                          <a:rPr lang="en-US" b="1" dirty="0">
                            <a:solidFill>
                              <a:srgbClr val="FF0000"/>
                            </a:solidFill>
                            <a:latin typeface="Lucida Handwriting" panose="03010101010101010101" pitchFamily="66" charset="77"/>
                          </a:rPr>
                          <m:t>x</m:t>
                        </m:r>
                        <m:r>
                          <m:rPr>
                            <m:nor/>
                          </m:rPr>
                          <a:rPr lang="en-US" b="1" dirty="0"/>
                          <m:t>!</m:t>
                        </m:r>
                      </m:den>
                    </m:f>
                  </m:oMath>
                </a14:m>
                <a:r>
                  <a:rPr lang="en-US" dirty="0"/>
                  <a:t>, for 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 ={0, 1, 2, …}</a:t>
                </a:r>
              </a:p>
              <a:p>
                <a:pPr marL="0" indent="0">
                  <a:buNone/>
                </a:pPr>
                <a:endParaRPr lang="en-US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DD9C7373-9A90-384F-B7E6-9FE1A8F6F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726976" cy="4351338"/>
              </a:xfrm>
              <a:blipFill>
                <a:blip r:embed="rId2"/>
                <a:stretch>
                  <a:fillRect l="-1318" t="-3509" r="-1318" b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/>
              <p:nvPr/>
            </p:nvSpPr>
            <p:spPr>
              <a:xfrm>
                <a:off x="8239902" y="4901897"/>
                <a:ext cx="2882803" cy="1085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  <a:p>
                <a:pPr algn="ctr"/>
                <a:endParaRPr lang="en-US" sz="2400" b="1" baseline="30000" dirty="0">
                  <a:solidFill>
                    <a:srgbClr val="FF0000"/>
                  </a:solidFill>
                  <a:latin typeface="Lucida Handwriting" panose="03010101010101010101" pitchFamily="66" charset="77"/>
                </a:endParaRP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𝜹</m:t>
                        </m:r>
                      </m:e>
                      <m:sup>
                        <m:r>
                          <a:rPr lang="en-US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sz="2400" b="1" dirty="0">
                    <a:latin typeface="Lucida Handwriting" panose="03010101010101010101" pitchFamily="66" charset="77"/>
                  </a:rPr>
                  <a:t>=</a:t>
                </a:r>
                <a14:m>
                  <m:oMath xmlns:m="http://schemas.openxmlformats.org/officeDocument/2006/math">
                    <m:r>
                      <a:rPr lang="en-US" sz="2400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𝛌</m:t>
                    </m:r>
                  </m:oMath>
                </a14:m>
                <a:endParaRPr lang="en-US" sz="2400" b="1" dirty="0">
                  <a:latin typeface="Lucida Handwriting" panose="03010101010101010101" pitchFamily="66" charset="77"/>
                </a:endParaRPr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78F204B7-181D-FF41-9672-E1E18611A5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902" y="4901897"/>
                <a:ext cx="2882803" cy="1085554"/>
              </a:xfrm>
              <a:prstGeom prst="rect">
                <a:avLst/>
              </a:prstGeom>
              <a:blipFill>
                <a:blip r:embed="rId3"/>
                <a:stretch>
                  <a:fillRect t="-3488" b="-127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7" name="Group 26">
            <a:extLst>
              <a:ext uri="{FF2B5EF4-FFF2-40B4-BE49-F238E27FC236}">
                <a16:creationId xmlns:a16="http://schemas.microsoft.com/office/drawing/2014/main" id="{5B8222BE-4754-DD45-95C5-14A4D8F1A079}"/>
              </a:ext>
            </a:extLst>
          </p:cNvPr>
          <p:cNvGrpSpPr/>
          <p:nvPr/>
        </p:nvGrpSpPr>
        <p:grpSpPr>
          <a:xfrm>
            <a:off x="7935829" y="1775262"/>
            <a:ext cx="3841940" cy="2604635"/>
            <a:chOff x="7935829" y="1775262"/>
            <a:chExt cx="3841940" cy="260463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F017DFB-05D8-FC4B-A00E-A1DEB7ADA8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3484" b="5701"/>
            <a:stretch/>
          </p:blipFill>
          <p:spPr>
            <a:xfrm>
              <a:off x="8177591" y="2439200"/>
              <a:ext cx="3348456" cy="1520446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C83D0B1-8816-494F-A9CB-603F53A39E78}"/>
                </a:ext>
              </a:extLst>
            </p:cNvPr>
            <p:cNvGrpSpPr/>
            <p:nvPr/>
          </p:nvGrpSpPr>
          <p:grpSpPr>
            <a:xfrm>
              <a:off x="7935829" y="1775262"/>
              <a:ext cx="3841940" cy="2604635"/>
              <a:chOff x="7908120" y="1456293"/>
              <a:chExt cx="3841940" cy="2604635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85BDF460-8A8B-9F48-8AA8-2451ECE27841}"/>
                  </a:ext>
                </a:extLst>
              </p:cNvPr>
              <p:cNvGrpSpPr/>
              <p:nvPr/>
            </p:nvGrpSpPr>
            <p:grpSpPr>
              <a:xfrm>
                <a:off x="7908120" y="1456293"/>
                <a:ext cx="3841940" cy="2604635"/>
                <a:chOff x="6547471" y="948764"/>
                <a:chExt cx="3841940" cy="2604635"/>
              </a:xfrm>
            </p:grpSpPr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0C6D7072-9529-C146-B0A1-423C2C7B06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951708" y="1266022"/>
                  <a:ext cx="0" cy="110788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headEnd w="med" len="med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29A19D6B-A942-454D-B7D3-1FCC1098F6E8}"/>
                    </a:ext>
                  </a:extLst>
                </p:cNvPr>
                <p:cNvSpPr/>
                <p:nvPr/>
              </p:nvSpPr>
              <p:spPr>
                <a:xfrm>
                  <a:off x="6547471" y="948764"/>
                  <a:ext cx="7954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 err="1">
                      <a:latin typeface="Lucida Handwriting" panose="03010101010101010101" pitchFamily="66" charset="77"/>
                    </a:rPr>
                    <a:t>f</a:t>
                  </a:r>
                  <a:r>
                    <a:rPr lang="en-US" b="1" baseline="-25000" dirty="0" err="1">
                      <a:solidFill>
                        <a:schemeClr val="accent1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(</a:t>
                  </a:r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r>
                    <a:rPr lang="en-US" dirty="0">
                      <a:latin typeface="Lucida Handwriting" panose="03010101010101010101" pitchFamily="66" charset="77"/>
                    </a:rPr>
                    <a:t>)</a:t>
                  </a:r>
                  <a:endParaRPr lang="en-US" dirty="0"/>
                </a:p>
              </p:txBody>
            </p: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3C1BCE5-E0E1-6749-B3D3-851F963B856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12401" y="3163126"/>
                  <a:ext cx="3321616" cy="0"/>
                </a:xfrm>
                <a:prstGeom prst="straightConnector1">
                  <a:avLst/>
                </a:prstGeom>
                <a:ln w="22225">
                  <a:solidFill>
                    <a:schemeClr val="bg2">
                      <a:lumMod val="75000"/>
                    </a:schemeClr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4C97BCB-1671-AB4D-AB72-1C21F693FC71}"/>
                    </a:ext>
                  </a:extLst>
                </p:cNvPr>
                <p:cNvSpPr/>
                <p:nvPr/>
              </p:nvSpPr>
              <p:spPr>
                <a:xfrm>
                  <a:off x="6796451" y="3168211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0</a:t>
                  </a: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51C35B24-C66A-3B40-828C-AEF8AFDC2ED5}"/>
                    </a:ext>
                  </a:extLst>
                </p:cNvPr>
                <p:cNvSpPr/>
                <p:nvPr/>
              </p:nvSpPr>
              <p:spPr>
                <a:xfrm>
                  <a:off x="7122062" y="3166047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1</a:t>
                  </a: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2E51124-046B-A348-8AE1-91B5F576ADEA}"/>
                    </a:ext>
                  </a:extLst>
                </p:cNvPr>
                <p:cNvSpPr/>
                <p:nvPr/>
              </p:nvSpPr>
              <p:spPr>
                <a:xfrm>
                  <a:off x="7463083" y="3170206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2</a:t>
                  </a: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38238B94-E6C9-D241-AA7B-8F3227B979FE}"/>
                    </a:ext>
                  </a:extLst>
                </p:cNvPr>
                <p:cNvSpPr/>
                <p:nvPr/>
              </p:nvSpPr>
              <p:spPr>
                <a:xfrm>
                  <a:off x="7807684" y="3174012"/>
                  <a:ext cx="30168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3</a:t>
                  </a: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2587602-088F-4D41-BC74-8B3E2E003939}"/>
                    </a:ext>
                  </a:extLst>
                </p:cNvPr>
                <p:cNvSpPr/>
                <p:nvPr/>
              </p:nvSpPr>
              <p:spPr>
                <a:xfrm>
                  <a:off x="8142103" y="3171839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4</a:t>
                  </a: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8ED25C6D-7E72-894D-A397-69776E2B0755}"/>
                    </a:ext>
                  </a:extLst>
                </p:cNvPr>
                <p:cNvSpPr/>
                <p:nvPr/>
              </p:nvSpPr>
              <p:spPr>
                <a:xfrm>
                  <a:off x="8467714" y="3169675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5</a:t>
                  </a: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A177836D-8BF0-094D-8EB5-DDC1E9970CAB}"/>
                    </a:ext>
                  </a:extLst>
                </p:cNvPr>
                <p:cNvSpPr/>
                <p:nvPr/>
              </p:nvSpPr>
              <p:spPr>
                <a:xfrm>
                  <a:off x="8808735" y="3173834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6</a:t>
                  </a: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8EC95E9-5FB9-EC4E-9CB2-AAB42654B995}"/>
                    </a:ext>
                  </a:extLst>
                </p:cNvPr>
                <p:cNvSpPr/>
                <p:nvPr/>
              </p:nvSpPr>
              <p:spPr>
                <a:xfrm>
                  <a:off x="9153336" y="3177640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7</a:t>
                  </a: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1FACCCC-20C2-8146-8C98-6FBF57B5B4A8}"/>
                    </a:ext>
                  </a:extLst>
                </p:cNvPr>
                <p:cNvSpPr/>
                <p:nvPr/>
              </p:nvSpPr>
              <p:spPr>
                <a:xfrm>
                  <a:off x="9478235" y="3180261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8</a:t>
                  </a: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EBDCA09-FC41-A544-BD13-90934ECB5D0E}"/>
                    </a:ext>
                  </a:extLst>
                </p:cNvPr>
                <p:cNvSpPr/>
                <p:nvPr/>
              </p:nvSpPr>
              <p:spPr>
                <a:xfrm>
                  <a:off x="9822836" y="3184067"/>
                  <a:ext cx="30168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rgbClr val="FF0000"/>
                      </a:solidFill>
                    </a:rPr>
                    <a:t>9</a:t>
                  </a: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BE289248-61BD-7A40-98D8-12DC74F84F2B}"/>
                    </a:ext>
                  </a:extLst>
                </p:cNvPr>
                <p:cNvSpPr/>
                <p:nvPr/>
              </p:nvSpPr>
              <p:spPr>
                <a:xfrm>
                  <a:off x="10055665" y="2963291"/>
                  <a:ext cx="3337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  <a:latin typeface="Lucida Handwriting" panose="03010101010101010101" pitchFamily="66" charset="77"/>
                    </a:rPr>
                    <a:t>x</a:t>
                  </a:r>
                  <a:endParaRPr lang="en-US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9A550598-163E-8E46-A0C0-D17E98BAFA72}"/>
                      </a:ext>
                    </a:extLst>
                  </p:cNvPr>
                  <p:cNvSpPr/>
                  <p:nvPr/>
                </p:nvSpPr>
                <p:spPr>
                  <a:xfrm>
                    <a:off x="9347407" y="1988167"/>
                    <a:ext cx="737702" cy="45313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ctr"/>
                    <a14:m>
                      <m:oMath xmlns:m="http://schemas.openxmlformats.org/officeDocument/2006/math"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𝛌</m:t>
                        </m:r>
                        <m:r>
                          <a:rPr lang="en-US" sz="2400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oMath>
                    </a14:m>
                    <a:r>
                      <a:rPr lang="en-US" dirty="0">
                        <a:latin typeface="Lucida Handwriting" panose="03010101010101010101" pitchFamily="66" charset="77"/>
                      </a:rPr>
                      <a:t>=2</a:t>
                    </a:r>
                    <a:endParaRPr lang="en-US" sz="2400" dirty="0">
                      <a:latin typeface="Lucida Handwriting" panose="03010101010101010101" pitchFamily="66" charset="77"/>
                    </a:endParaRPr>
                  </a:p>
                </p:txBody>
              </p:sp>
            </mc:Choice>
            <mc:Fallback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9A550598-163E-8E46-A0C0-D17E98BAFA7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347407" y="1988167"/>
                    <a:ext cx="737702" cy="45313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695" r="-6780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1769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6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18" grpId="1" uiExpand="1" build="p"/>
      <p:bldP spid="5" grpId="0"/>
      <p:bldP spid="5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lecture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Probability Mass Function and Cumulative Distribution Function</a:t>
            </a:r>
          </a:p>
          <a:p>
            <a:r>
              <a:rPr lang="en-US" dirty="0"/>
              <a:t>Discrete uniform distribution</a:t>
            </a:r>
          </a:p>
          <a:p>
            <a:r>
              <a:rPr lang="en-US" dirty="0"/>
              <a:t>Bernoulli distribution</a:t>
            </a:r>
          </a:p>
          <a:p>
            <a:r>
              <a:rPr lang="en-US" dirty="0"/>
              <a:t>Binomial distribution</a:t>
            </a:r>
          </a:p>
          <a:p>
            <a:r>
              <a:rPr lang="en-US" dirty="0"/>
              <a:t>Geometric distribution</a:t>
            </a:r>
          </a:p>
          <a:p>
            <a:r>
              <a:rPr lang="en-US" dirty="0"/>
              <a:t>Negative binomial distribution</a:t>
            </a:r>
          </a:p>
          <a:p>
            <a:r>
              <a:rPr lang="en-US" dirty="0"/>
              <a:t>Hypergeometric distribution</a:t>
            </a:r>
          </a:p>
          <a:p>
            <a:r>
              <a:rPr lang="en-US" dirty="0"/>
              <a:t>Poisson distribution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189072"/>
            <a:ext cx="5225463" cy="288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1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"/>
                            </p:stCondLst>
                            <p:childTnLst>
                              <p:par>
                                <p:cTn id="3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"/>
                            </p:stCondLst>
                            <p:childTnLst>
                              <p:par>
                                <p:cTn id="4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Lucida Handwriting" panose="03010101010101010101" pitchFamily="66" charset="77"/>
              </a:rPr>
              <a:t>Random variable </a:t>
            </a:r>
            <a:r>
              <a:rPr lang="en-US" dirty="0"/>
              <a:t>– is a variable whose values depend on outcomes of a random phenomenon.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062931-184B-894B-AA04-CE3CC109D4F5}"/>
              </a:ext>
            </a:extLst>
          </p:cNvPr>
          <p:cNvSpPr/>
          <p:nvPr/>
        </p:nvSpPr>
        <p:spPr>
          <a:xfrm>
            <a:off x="2354663" y="3659202"/>
            <a:ext cx="748267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dirty="0"/>
              <a:t> – random variable – result of an experiment</a:t>
            </a:r>
          </a:p>
          <a:p>
            <a:endParaRPr lang="en-US" sz="2800" dirty="0"/>
          </a:p>
          <a:p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dirty="0"/>
              <a:t> – particular outcome of the experiment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ED56E08-6D64-4347-98E5-9DAC2D495306}"/>
              </a:ext>
            </a:extLst>
          </p:cNvPr>
          <p:cNvSpPr/>
          <p:nvPr/>
        </p:nvSpPr>
        <p:spPr>
          <a:xfrm>
            <a:off x="4052091" y="5870345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endParaRPr lang="en-US" baseline="-25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8C3C421-E8D8-7B44-8DA5-A858DCEECA8F}"/>
              </a:ext>
            </a:extLst>
          </p:cNvPr>
          <p:cNvSpPr/>
          <p:nvPr/>
        </p:nvSpPr>
        <p:spPr>
          <a:xfrm>
            <a:off x="5817906" y="5870345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011EC0-2584-9D43-8BFF-C09527C6A95D}"/>
              </a:ext>
            </a:extLst>
          </p:cNvPr>
          <p:cNvSpPr/>
          <p:nvPr/>
        </p:nvSpPr>
        <p:spPr>
          <a:xfrm>
            <a:off x="4568204" y="5451284"/>
            <a:ext cx="16257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Lucida Handwriting" panose="03010101010101010101" pitchFamily="66" charset="77"/>
              </a:rPr>
              <a:t>S</a:t>
            </a:r>
            <a:r>
              <a:rPr lang="en-US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b="1" dirty="0">
                <a:latin typeface="Lucida Handwriting" panose="03010101010101010101" pitchFamily="66" charset="77"/>
              </a:rPr>
              <a:t> = {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b="1" dirty="0">
                <a:latin typeface="Lucida Handwriting" panose="03010101010101010101" pitchFamily="66" charset="77"/>
              </a:rPr>
              <a:t>, 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b="1" dirty="0">
                <a:latin typeface="Lucida Handwriting" panose="03010101010101010101" pitchFamily="66" charset="77"/>
              </a:rPr>
              <a:t>}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E53733-3E65-C14D-92D0-4EB8C14A4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7055" y="3343950"/>
            <a:ext cx="2303719" cy="23730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18BCC8-BAA7-9A46-812F-3329917C6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802" y="3224280"/>
            <a:ext cx="1528297" cy="249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4" grpId="0"/>
      <p:bldP spid="4" grpId="1"/>
      <p:bldP spid="7" grpId="0"/>
      <p:bldP spid="7" grpId="1"/>
      <p:bldP spid="8" grpId="0"/>
      <p:bldP spid="8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EF0C7A-00C3-D84E-B0CA-7BA07FAA134E}"/>
              </a:ext>
            </a:extLst>
          </p:cNvPr>
          <p:cNvSpPr/>
          <p:nvPr/>
        </p:nvSpPr>
        <p:spPr>
          <a:xfrm>
            <a:off x="810987" y="2090172"/>
            <a:ext cx="1051559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Sample space:</a:t>
            </a:r>
          </a:p>
          <a:p>
            <a:pPr algn="ctr"/>
            <a:endParaRPr lang="en-US" sz="2800" dirty="0"/>
          </a:p>
          <a:p>
            <a:pPr algn="ctr"/>
            <a:r>
              <a:rPr lang="en-US" sz="2800" b="1" dirty="0">
                <a:latin typeface="Lucida Handwriting" panose="03010101010101010101" pitchFamily="66" charset="77"/>
              </a:rPr>
              <a:t>S</a:t>
            </a:r>
            <a:r>
              <a:rPr lang="en-US" sz="2800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 = {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2800" b="1" dirty="0">
                <a:latin typeface="Lucida Handwriting" panose="03010101010101010101" pitchFamily="66" charset="77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sz="2800" b="1" dirty="0">
                <a:latin typeface="Lucida Handwriting" panose="03010101010101010101" pitchFamily="66" charset="77"/>
              </a:rPr>
              <a:t>, … , </a:t>
            </a:r>
            <a:r>
              <a:rPr lang="en-US" sz="2800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k</a:t>
            </a:r>
            <a:r>
              <a:rPr lang="en-US" sz="2800" b="1" dirty="0">
                <a:latin typeface="Lucida Handwriting" panose="03010101010101010101" pitchFamily="66" charset="77"/>
              </a:rPr>
              <a:t>}</a:t>
            </a:r>
            <a:r>
              <a:rPr lang="en-US" sz="2800" dirty="0">
                <a:latin typeface="Lucida Handwriting" panose="03010101010101010101" pitchFamily="66" charset="77"/>
              </a:rPr>
              <a:t> </a:t>
            </a:r>
            <a:r>
              <a:rPr lang="en-US" sz="2800" dirty="0"/>
              <a:t>– finite number of possible outcomes</a:t>
            </a:r>
          </a:p>
          <a:p>
            <a:pPr algn="ctr"/>
            <a:r>
              <a:rPr lang="en-US" sz="2800" dirty="0"/>
              <a:t>or</a:t>
            </a:r>
          </a:p>
          <a:p>
            <a:pPr algn="ctr"/>
            <a:r>
              <a:rPr lang="en-US" sz="2800" b="1" dirty="0">
                <a:latin typeface="Lucida Handwriting" panose="03010101010101010101" pitchFamily="66" charset="77"/>
              </a:rPr>
              <a:t>S</a:t>
            </a:r>
            <a:r>
              <a:rPr lang="en-US" sz="2800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 = {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1</a:t>
            </a:r>
            <a:r>
              <a:rPr lang="en-US" sz="2800" b="1" dirty="0">
                <a:latin typeface="Lucida Handwriting" panose="03010101010101010101" pitchFamily="66" charset="77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2</a:t>
            </a:r>
            <a:r>
              <a:rPr lang="en-US" sz="2800" b="1" dirty="0">
                <a:latin typeface="Lucida Handwriting" panose="03010101010101010101" pitchFamily="66" charset="77"/>
              </a:rPr>
              <a:t>, … }  </a:t>
            </a:r>
            <a:r>
              <a:rPr lang="en-US" sz="2800" dirty="0"/>
              <a:t>and </a:t>
            </a:r>
            <a:r>
              <a:rPr lang="en-US" sz="2800" b="1" dirty="0">
                <a:latin typeface="Lucida Handwriting" panose="03010101010101010101" pitchFamily="66" charset="77"/>
              </a:rPr>
              <a:t>S</a:t>
            </a:r>
            <a:r>
              <a:rPr lang="en-US" sz="2800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sz="2800" b="1" dirty="0">
                <a:latin typeface="Lucida Handwriting" panose="03010101010101010101" pitchFamily="66" charset="77"/>
              </a:rPr>
              <a:t> = {…,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sz="2800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k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,</a:t>
            </a:r>
            <a:r>
              <a:rPr lang="en-US" sz="2800" b="1" dirty="0">
                <a:latin typeface="Lucida Handwriting" panose="03010101010101010101" pitchFamily="66" charset="77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k+1</a:t>
            </a:r>
            <a:r>
              <a:rPr lang="en-US" sz="2800" b="1" dirty="0">
                <a:latin typeface="Lucida Handwriting" panose="03010101010101010101" pitchFamily="66" charset="77"/>
              </a:rPr>
              <a:t>, </a:t>
            </a:r>
            <a:r>
              <a:rPr lang="en-US" sz="2800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U</a:t>
            </a:r>
            <a:r>
              <a:rPr lang="en-US" sz="2800" b="1" baseline="-25000" dirty="0">
                <a:solidFill>
                  <a:srgbClr val="FF0000"/>
                </a:solidFill>
                <a:latin typeface="Lucida Handwriting" panose="03010101010101010101" pitchFamily="66" charset="77"/>
              </a:rPr>
              <a:t>k+2</a:t>
            </a:r>
            <a:r>
              <a:rPr lang="en-US" sz="2800" b="1" dirty="0">
                <a:latin typeface="Lucida Handwriting" panose="03010101010101010101" pitchFamily="66" charset="77"/>
              </a:rPr>
              <a:t>, … }</a:t>
            </a:r>
            <a:r>
              <a:rPr lang="en-US" sz="2800" dirty="0">
                <a:latin typeface="Lucida Handwriting" panose="03010101010101010101" pitchFamily="66" charset="77"/>
              </a:rPr>
              <a:t> </a:t>
            </a:r>
          </a:p>
          <a:p>
            <a:pPr algn="ctr"/>
            <a:r>
              <a:rPr lang="en-US" sz="2800" dirty="0"/>
              <a:t>– infinite number of possible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7D7880-C0F9-0944-A147-2166D3ACA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01" y="3075121"/>
            <a:ext cx="4191000" cy="194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C1AC5-C585-3F44-A24B-6F23DF209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8901" y="3063851"/>
            <a:ext cx="3390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09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147"/>
            <a:ext cx="10515600" cy="46596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Probability Mass Function (PMF)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err="1">
                <a:latin typeface="Lucida Handwriting" panose="03010101010101010101" pitchFamily="66" charset="77"/>
              </a:rPr>
              <a:t>f</a:t>
            </a:r>
            <a:r>
              <a:rPr lang="en-US" b="1" baseline="-25000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 = P(</a:t>
            </a:r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=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), 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dirty="0">
                <a:latin typeface="Lucida Handwriting" panose="03010101010101010101" pitchFamily="66" charset="77"/>
              </a:rPr>
              <a:t>∈ S</a:t>
            </a:r>
            <a:r>
              <a:rPr lang="en-US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5CA753-C809-4544-BF40-5B0FC4346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2436586"/>
            <a:ext cx="3289300" cy="2463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54619A-9265-D64D-A5E2-E57B7098D5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6960" y="2151201"/>
            <a:ext cx="4191619" cy="282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866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4784596-F4B6-8C44-B7B4-A8DFEB22D544}"/>
              </a:ext>
            </a:extLst>
          </p:cNvPr>
          <p:cNvGrpSpPr/>
          <p:nvPr/>
        </p:nvGrpSpPr>
        <p:grpSpPr>
          <a:xfrm>
            <a:off x="3729727" y="2672913"/>
            <a:ext cx="4732545" cy="3254195"/>
            <a:chOff x="1625872" y="3683709"/>
            <a:chExt cx="4732545" cy="325419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055CE2A-2EE7-AF48-AE59-684E42C4D524}"/>
                </a:ext>
              </a:extLst>
            </p:cNvPr>
            <p:cNvSpPr/>
            <p:nvPr/>
          </p:nvSpPr>
          <p:spPr>
            <a:xfrm>
              <a:off x="1625872" y="3683709"/>
              <a:ext cx="4251485" cy="28212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514350" indent="-514350">
                <a:buAutoNum type="arabicPeriod"/>
              </a:pPr>
              <a:r>
                <a:rPr lang="en-US" sz="2800" dirty="0" err="1">
                  <a:latin typeface="Lucida Handwriting" panose="03010101010101010101" pitchFamily="66" charset="77"/>
                </a:rPr>
                <a:t>f</a:t>
              </a:r>
              <a:r>
                <a:rPr lang="en-US" sz="2800" b="1" baseline="-25000" dirty="0" err="1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sz="2800" dirty="0">
                  <a:latin typeface="Lucida Handwriting" panose="03010101010101010101" pitchFamily="66" charset="77"/>
                </a:rPr>
                <a:t>(</a:t>
              </a:r>
              <a:r>
                <a:rPr lang="en-US" sz="2800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sz="2800" dirty="0">
                  <a:latin typeface="Lucida Handwriting" panose="03010101010101010101" pitchFamily="66" charset="77"/>
                </a:rPr>
                <a:t>) &gt; 0 for </a:t>
              </a:r>
              <a:r>
                <a:rPr lang="en-US" sz="2800" b="1" dirty="0">
                  <a:solidFill>
                    <a:srgbClr val="FF0000"/>
                  </a:solidFill>
                  <a:latin typeface="Lucida Handwriting" panose="03010101010101010101" pitchFamily="66" charset="77"/>
                </a:rPr>
                <a:t>x</a:t>
              </a:r>
              <a:r>
                <a:rPr lang="en-US" sz="2800" dirty="0">
                  <a:latin typeface="Lucida Handwriting" panose="03010101010101010101" pitchFamily="66" charset="77"/>
                </a:rPr>
                <a:t> ∈ S</a:t>
              </a:r>
              <a:r>
                <a:rPr lang="en-US" sz="2800" b="1" baseline="-25000" dirty="0">
                  <a:solidFill>
                    <a:schemeClr val="accent1"/>
                  </a:solidFill>
                  <a:latin typeface="Lucida Handwriting" panose="03010101010101010101" pitchFamily="66" charset="77"/>
                </a:rPr>
                <a:t>X</a:t>
              </a: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r>
                <a:rPr lang="en-US" sz="2800" b="1" baseline="-25000" dirty="0">
                  <a:latin typeface="Lucida Handwriting" panose="03010101010101010101" pitchFamily="66" charset="77"/>
                </a:rPr>
                <a:t> </a:t>
              </a: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endParaRPr lang="en-US" sz="2800" b="1" baseline="-25000" dirty="0">
                <a:latin typeface="Lucida Handwriting" panose="03010101010101010101" pitchFamily="66" charset="77"/>
              </a:endParaRPr>
            </a:p>
            <a:p>
              <a:pPr marL="514350" indent="-514350">
                <a:buAutoNum type="arabicPeriod"/>
              </a:pPr>
              <a:r>
                <a:rPr lang="en-US" sz="2800" b="1" baseline="-25000" dirty="0">
                  <a:latin typeface="Lucida Handwriting" panose="03010101010101010101" pitchFamily="66" charset="77"/>
                </a:rPr>
                <a:t>  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400284F-B6A6-554F-B1DE-737D51DBC3F3}"/>
                </a:ext>
              </a:extLst>
            </p:cNvPr>
            <p:cNvGrpSpPr/>
            <p:nvPr/>
          </p:nvGrpSpPr>
          <p:grpSpPr>
            <a:xfrm>
              <a:off x="2100571" y="4332007"/>
              <a:ext cx="3556615" cy="1243738"/>
              <a:chOff x="1969943" y="4446834"/>
              <a:chExt cx="3556615" cy="1243738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7FBC8F9-183F-D540-B86D-B70C13C43012}"/>
                  </a:ext>
                </a:extLst>
              </p:cNvPr>
              <p:cNvSpPr txBox="1"/>
              <p:nvPr/>
            </p:nvSpPr>
            <p:spPr>
              <a:xfrm>
                <a:off x="4735957" y="4696208"/>
                <a:ext cx="7906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Lucida Handwriting" panose="03010101010101010101" pitchFamily="66" charset="77"/>
                  </a:rPr>
                  <a:t>= 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137396C0-3EA9-F645-94AF-07DCD450D7EF}"/>
                      </a:ext>
                    </a:extLst>
                  </p:cNvPr>
                  <p:cNvSpPr/>
                  <p:nvPr/>
                </p:nvSpPr>
                <p:spPr>
                  <a:xfrm>
                    <a:off x="1969943" y="4446834"/>
                    <a:ext cx="2766014" cy="1243738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𝑙𝑙</m:t>
                              </m:r>
                              <m:r>
                                <m:rPr>
                                  <m:nor/>
                                </m:rPr>
                                <a:rPr lang="en-US" sz="2800" b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Lucida Handwriting" panose="03010101010101010101" pitchFamily="66" charset="77"/>
                                </a:rPr>
                                <m:t>∈ 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Lucida Handwriting" panose="03010101010101010101" pitchFamily="66" charset="77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accent1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</m:sub>
                            <m:sup/>
                            <m:e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Lucida Handwriting" panose="03010101010101010101" pitchFamily="66" charset="77"/>
                                </a:rPr>
                                <m:t>f</m:t>
                              </m:r>
                              <m:r>
                                <m:rPr>
                                  <m:nor/>
                                </m:rPr>
                                <a:rPr lang="en-US" sz="2800" b="1" baseline="-25000" dirty="0">
                                  <a:solidFill>
                                    <a:schemeClr val="accent1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Lucida Handwriting" panose="03010101010101010101" pitchFamily="66" charset="77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sz="2800" b="1" dirty="0">
                                  <a:solidFill>
                                    <a:srgbClr val="FF0000"/>
                                  </a:solidFill>
                                  <a:latin typeface="Lucida Handwriting" panose="03010101010101010101" pitchFamily="66" charset="77"/>
                                </a:rPr>
                                <m:t>x</m:t>
                              </m:r>
                              <m:r>
                                <m:rPr>
                                  <m:nor/>
                                </m:rPr>
                                <a:rPr lang="en-US" sz="2800" dirty="0">
                                  <a:latin typeface="Lucida Handwriting" panose="03010101010101010101" pitchFamily="66" charset="77"/>
                                </a:rPr>
                                <m:t>)</m:t>
                              </m:r>
                            </m:e>
                          </m:nary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137396C0-3EA9-F645-94AF-07DCD450D7E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9943" y="4446834"/>
                    <a:ext cx="2766014" cy="1243738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24658" t="-119388" r="-913" b="-15918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8FBC1B-BA9C-EA4D-8A62-53AF19BC7C74}"/>
                    </a:ext>
                  </a:extLst>
                </p:cNvPr>
                <p:cNvSpPr/>
                <p:nvPr/>
              </p:nvSpPr>
              <p:spPr>
                <a:xfrm>
                  <a:off x="2232416" y="5685895"/>
                  <a:ext cx="4126001" cy="125200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800" dirty="0" smtClean="0">
                            <a:latin typeface="Lucida Handwriting" panose="03010101010101010101" pitchFamily="66" charset="77"/>
                          </a:rPr>
                          <m:t>P</m:t>
                        </m:r>
                        <m:d>
                          <m:dPr>
                            <m:ctrlPr>
                              <a:rPr lang="en-US" sz="2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nor/>
                              </m:rPr>
                              <a:rPr lang="en-US" sz="2800" b="1" i="0" dirty="0" smtClean="0">
                                <a:solidFill>
                                  <a:schemeClr val="accent1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latin typeface="Lucida Handwriting" panose="03010101010101010101" pitchFamily="66" charset="77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800" b="1" i="0" dirty="0" smtClean="0"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latin typeface="Lucida Handwriting" panose="03010101010101010101" pitchFamily="66" charset="77"/>
                              </a:rPr>
                              <m:t>A</m:t>
                            </m:r>
                          </m:e>
                        </m:d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Handwriting" panose="03010101010101010101" pitchFamily="66" charset="77"/>
                              </a:rPr>
                              <m:t>∈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latin typeface="Lucida Handwriting" panose="03010101010101010101" pitchFamily="66" charset="77"/>
                              </a:rPr>
                              <m:t>A</m:t>
                            </m:r>
                          </m:sub>
                          <m:sup/>
                          <m:e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Handwriting" panose="03010101010101010101" pitchFamily="66" charset="77"/>
                              </a:rPr>
                              <m:t>f</m:t>
                            </m:r>
                            <m:r>
                              <m:rPr>
                                <m:nor/>
                              </m:rPr>
                              <a:rPr lang="en-US" sz="2800" b="1" baseline="-25000" dirty="0">
                                <a:solidFill>
                                  <a:schemeClr val="accent1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Handwriting" panose="03010101010101010101" pitchFamily="66" charset="77"/>
                              </a:rPr>
                              <m:t>(</m:t>
                            </m:r>
                            <m:r>
                              <m:rPr>
                                <m:nor/>
                              </m:rPr>
                              <a:rPr lang="en-US" sz="2800" b="1" dirty="0">
                                <a:solidFill>
                                  <a:srgbClr val="FF0000"/>
                                </a:solidFill>
                                <a:latin typeface="Lucida Handwriting" panose="03010101010101010101" pitchFamily="66" charset="77"/>
                              </a:rPr>
                              <m:t>x</m:t>
                            </m:r>
                            <m:r>
                              <m:rPr>
                                <m:nor/>
                              </m:rPr>
                              <a:rPr lang="en-US" sz="2800" dirty="0">
                                <a:latin typeface="Lucida Handwriting" panose="03010101010101010101" pitchFamily="66" charset="77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lang="en-US" sz="2800" dirty="0"/>
                </a:p>
              </p:txBody>
            </p:sp>
          </mc:Choice>
          <mc:Fallback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718FBC1B-BA9C-EA4D-8A62-53AF19BC7C7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416" y="5685895"/>
                  <a:ext cx="4126001" cy="1252009"/>
                </a:xfrm>
                <a:prstGeom prst="rect">
                  <a:avLst/>
                </a:prstGeom>
                <a:blipFill>
                  <a:blip r:embed="rId3"/>
                  <a:stretch>
                    <a:fillRect t="-117000" r="-613" b="-15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13340F2A-DAB1-DD44-8CD7-BBD4D7DC2DC8}"/>
              </a:ext>
            </a:extLst>
          </p:cNvPr>
          <p:cNvSpPr txBox="1"/>
          <p:nvPr/>
        </p:nvSpPr>
        <p:spPr>
          <a:xfrm>
            <a:off x="4641595" y="1735225"/>
            <a:ext cx="2908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Properties of PMF:</a:t>
            </a:r>
          </a:p>
        </p:txBody>
      </p:sp>
    </p:spTree>
    <p:extLst>
      <p:ext uri="{BB962C8B-B14F-4D97-AF65-F5344CB8AC3E}">
        <p14:creationId xmlns:p14="http://schemas.microsoft.com/office/powerpoint/2010/main" val="140066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147"/>
            <a:ext cx="5267250" cy="46596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endParaRPr lang="en-US" dirty="0"/>
          </a:p>
          <a:p>
            <a:pPr>
              <a:buFont typeface="Wingdings" pitchFamily="2" charset="2"/>
              <a:buChar char="ü"/>
            </a:pPr>
            <a:r>
              <a:rPr lang="en-US" dirty="0"/>
              <a:t>Consider toss a fair coin 3 times</a:t>
            </a:r>
          </a:p>
          <a:p>
            <a:endParaRPr lang="en-US" dirty="0">
              <a:latin typeface="Lucida Handwriting" panose="03010101010101010101" pitchFamily="66" charset="77"/>
            </a:endParaRPr>
          </a:p>
          <a:p>
            <a:pPr>
              <a:buFont typeface="Wingdings" pitchFamily="2" charset="2"/>
              <a:buChar char="ü"/>
            </a:pPr>
            <a:r>
              <a:rPr lang="en-US" dirty="0"/>
              <a:t>Let’s define a random variable </a:t>
            </a:r>
            <a:r>
              <a:rPr lang="en-US" b="1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/>
              <a:t> to be a number of </a:t>
            </a:r>
            <a:r>
              <a:rPr lang="en-US" b="1" dirty="0">
                <a:latin typeface="Lucida Handwriting" panose="03010101010101010101" pitchFamily="66" charset="77"/>
              </a:rPr>
              <a:t>H</a:t>
            </a:r>
            <a:r>
              <a:rPr lang="en-US" dirty="0"/>
              <a:t> (Heads)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AF6B925-EB57-0A4F-B851-9AD0BA2720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500011"/>
              </p:ext>
            </p:extLst>
          </p:nvPr>
        </p:nvGraphicFramePr>
        <p:xfrm>
          <a:off x="4899989" y="5408852"/>
          <a:ext cx="6579706" cy="74168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101010">
                  <a:extLst>
                    <a:ext uri="{9D8B030D-6E8A-4147-A177-3AD203B41FA5}">
                      <a16:colId xmlns:a16="http://schemas.microsoft.com/office/drawing/2014/main" val="1325627187"/>
                    </a:ext>
                  </a:extLst>
                </a:gridCol>
                <a:gridCol w="695742">
                  <a:extLst>
                    <a:ext uri="{9D8B030D-6E8A-4147-A177-3AD203B41FA5}">
                      <a16:colId xmlns:a16="http://schemas.microsoft.com/office/drawing/2014/main" val="634964761"/>
                    </a:ext>
                  </a:extLst>
                </a:gridCol>
                <a:gridCol w="626162">
                  <a:extLst>
                    <a:ext uri="{9D8B030D-6E8A-4147-A177-3AD203B41FA5}">
                      <a16:colId xmlns:a16="http://schemas.microsoft.com/office/drawing/2014/main" val="79314571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953744982"/>
                    </a:ext>
                  </a:extLst>
                </a:gridCol>
                <a:gridCol w="715621">
                  <a:extLst>
                    <a:ext uri="{9D8B030D-6E8A-4147-A177-3AD203B41FA5}">
                      <a16:colId xmlns:a16="http://schemas.microsoft.com/office/drawing/2014/main" val="2636602684"/>
                    </a:ext>
                  </a:extLst>
                </a:gridCol>
                <a:gridCol w="755371">
                  <a:extLst>
                    <a:ext uri="{9D8B030D-6E8A-4147-A177-3AD203B41FA5}">
                      <a16:colId xmlns:a16="http://schemas.microsoft.com/office/drawing/2014/main" val="173064854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 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∈ S</a:t>
                      </a:r>
                      <a:r>
                        <a:rPr lang="en-US" b="1" baseline="-25000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069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Lucida Handwriting" panose="03010101010101010101" pitchFamily="66" charset="77"/>
                        </a:rPr>
                        <a:t>f</a:t>
                      </a:r>
                      <a:r>
                        <a:rPr lang="en-US" b="1" baseline="-25000" dirty="0" err="1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(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) = P(</a:t>
                      </a:r>
                      <a:r>
                        <a:rPr lang="en-US" b="1" dirty="0">
                          <a:solidFill>
                            <a:schemeClr val="accent1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=</a:t>
                      </a:r>
                      <a:r>
                        <a:rPr lang="en-US" b="1" dirty="0">
                          <a:solidFill>
                            <a:srgbClr val="FF0000"/>
                          </a:solidFill>
                          <a:latin typeface="Lucida Handwriting" panose="03010101010101010101" pitchFamily="66" charset="77"/>
                        </a:rPr>
                        <a:t>x</a:t>
                      </a:r>
                      <a:r>
                        <a:rPr lang="en-US" dirty="0">
                          <a:latin typeface="Lucida Handwriting" panose="03010101010101010101" pitchFamily="66" charset="77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C000"/>
                          </a:solidFill>
                        </a:rPr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7030A0"/>
                          </a:solidFill>
                        </a:rPr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accent2">
                              <a:lumMod val="75000"/>
                            </a:schemeClr>
                          </a:solidFill>
                        </a:rPr>
                        <a:t>3/8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00B0F0"/>
                          </a:solidFill>
                        </a:rPr>
                        <a:t>1/8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5515784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FCE1354A-37EF-614A-B7D9-2D2A2D1DE4C1}"/>
              </a:ext>
            </a:extLst>
          </p:cNvPr>
          <p:cNvGrpSpPr/>
          <p:nvPr/>
        </p:nvGrpSpPr>
        <p:grpSpPr>
          <a:xfrm>
            <a:off x="7020493" y="3952139"/>
            <a:ext cx="4029333" cy="1446810"/>
            <a:chOff x="4724552" y="4119339"/>
            <a:chExt cx="4029333" cy="144681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1E96DF-16A6-1645-8C8D-EDE603F6905F}"/>
                </a:ext>
              </a:extLst>
            </p:cNvPr>
            <p:cNvSpPr txBox="1"/>
            <p:nvPr/>
          </p:nvSpPr>
          <p:spPr>
            <a:xfrm>
              <a:off x="5374174" y="4119599"/>
              <a:ext cx="5389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{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CD27471-5CB0-7E4A-B802-6379241FA744}"/>
                </a:ext>
              </a:extLst>
            </p:cNvPr>
            <p:cNvSpPr/>
            <p:nvPr/>
          </p:nvSpPr>
          <p:spPr>
            <a:xfrm>
              <a:off x="5683382" y="4741647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Lucida Handwriting" panose="03010101010101010101" pitchFamily="66" charset="77"/>
                </a:rPr>
                <a:t>TTT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135F3B0-3EC9-554E-86D8-68DA819DE750}"/>
                </a:ext>
              </a:extLst>
            </p:cNvPr>
            <p:cNvSpPr/>
            <p:nvPr/>
          </p:nvSpPr>
          <p:spPr>
            <a:xfrm>
              <a:off x="7016655" y="4464648"/>
              <a:ext cx="73930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HH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</a:p>
            <a:p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</a:t>
              </a:r>
            </a:p>
            <a:p>
              <a:r>
                <a:rPr lang="en-US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chemeClr val="accent2">
                      <a:lumMod val="75000"/>
                    </a:schemeClr>
                  </a:solidFill>
                  <a:latin typeface="Lucida Handwriting" panose="03010101010101010101" pitchFamily="66" charset="77"/>
                </a:rPr>
                <a:t>HH</a:t>
              </a:r>
              <a:endParaRPr lang="en-US" b="1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B3C0675-7367-A042-BB7D-1BF51D3ED492}"/>
                </a:ext>
              </a:extLst>
            </p:cNvPr>
            <p:cNvSpPr/>
            <p:nvPr/>
          </p:nvSpPr>
          <p:spPr>
            <a:xfrm>
              <a:off x="6359588" y="4464648"/>
              <a:ext cx="692818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TT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</a:t>
              </a:r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</a:t>
              </a:r>
            </a:p>
            <a:p>
              <a:r>
                <a:rPr lang="en-US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TT</a:t>
              </a:r>
              <a:r>
                <a:rPr lang="en-US" b="1" dirty="0">
                  <a:solidFill>
                    <a:srgbClr val="7030A0"/>
                  </a:solidFill>
                  <a:latin typeface="Lucida Handwriting" panose="03010101010101010101" pitchFamily="66" charset="77"/>
                </a:rPr>
                <a:t>H</a:t>
              </a:r>
              <a:endParaRPr lang="en-US" b="1" dirty="0">
                <a:solidFill>
                  <a:srgbClr val="7030A0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ED6F3CE-A26C-3D4C-8154-E20F07FDDE86}"/>
                </a:ext>
              </a:extLst>
            </p:cNvPr>
            <p:cNvSpPr/>
            <p:nvPr/>
          </p:nvSpPr>
          <p:spPr>
            <a:xfrm>
              <a:off x="7668862" y="4741647"/>
              <a:ext cx="7857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>
                  <a:solidFill>
                    <a:srgbClr val="00B0F0"/>
                  </a:solidFill>
                  <a:latin typeface="Lucida Handwriting" panose="03010101010101010101" pitchFamily="66" charset="77"/>
                </a:rPr>
                <a:t>HHH</a:t>
              </a:r>
              <a:endParaRPr lang="en-US" b="1" dirty="0">
                <a:latin typeface="Lucida Handwriting" panose="03010101010101010101" pitchFamily="66" charset="7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1B40F4E-B39C-734E-A211-58E6B817787F}"/>
                </a:ext>
              </a:extLst>
            </p:cNvPr>
            <p:cNvSpPr txBox="1"/>
            <p:nvPr/>
          </p:nvSpPr>
          <p:spPr>
            <a:xfrm>
              <a:off x="8214955" y="4119339"/>
              <a:ext cx="538930" cy="14465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800" dirty="0"/>
                <a:t>}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F1556E-B1E7-C640-A982-DEB75EB61D4B}"/>
                </a:ext>
              </a:extLst>
            </p:cNvPr>
            <p:cNvSpPr txBox="1"/>
            <p:nvPr/>
          </p:nvSpPr>
          <p:spPr>
            <a:xfrm>
              <a:off x="4724552" y="4664703"/>
              <a:ext cx="7505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latin typeface="Lucida Handwriting" panose="03010101010101010101" pitchFamily="66" charset="77"/>
                </a:rPr>
                <a:t>S =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CDCE51A-EC6E-914B-ACE9-D17881411809}"/>
              </a:ext>
            </a:extLst>
          </p:cNvPr>
          <p:cNvGrpSpPr/>
          <p:nvPr/>
        </p:nvGrpSpPr>
        <p:grpSpPr>
          <a:xfrm>
            <a:off x="7319354" y="1339930"/>
            <a:ext cx="3627880" cy="2869214"/>
            <a:chOff x="7319354" y="1339930"/>
            <a:chExt cx="3627880" cy="286921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F4034D2-6D48-644B-86ED-048243D6A63A}"/>
                </a:ext>
              </a:extLst>
            </p:cNvPr>
            <p:cNvGrpSpPr/>
            <p:nvPr/>
          </p:nvGrpSpPr>
          <p:grpSpPr>
            <a:xfrm>
              <a:off x="7319354" y="1339930"/>
              <a:ext cx="3627880" cy="2661945"/>
              <a:chOff x="7319354" y="1339930"/>
              <a:chExt cx="3627880" cy="2661945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B9A9A86-2942-7D41-AA0C-C0E054FEAB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89971" y="1461875"/>
                <a:ext cx="2540000" cy="25400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A2E3EB44-CFF3-9045-8FBD-B35C25417C2D}"/>
                  </a:ext>
                </a:extLst>
              </p:cNvPr>
              <p:cNvSpPr/>
              <p:nvPr/>
            </p:nvSpPr>
            <p:spPr>
              <a:xfrm>
                <a:off x="10613488" y="3530711"/>
                <a:ext cx="3337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489CBF1-4E46-0141-A45F-11741FA00132}"/>
                  </a:ext>
                </a:extLst>
              </p:cNvPr>
              <p:cNvSpPr/>
              <p:nvPr/>
            </p:nvSpPr>
            <p:spPr>
              <a:xfrm>
                <a:off x="7319354" y="1486963"/>
                <a:ext cx="79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latin typeface="Lucida Handwriting" panose="03010101010101010101" pitchFamily="66" charset="77"/>
                  </a:rPr>
                  <a:t>f</a:t>
                </a:r>
                <a:r>
                  <a:rPr lang="en-US" b="1" baseline="-25000" dirty="0" err="1">
                    <a:solidFill>
                      <a:schemeClr val="accent1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(</a:t>
                </a:r>
                <a:r>
                  <a:rPr lang="en-US" b="1" dirty="0">
                    <a:solidFill>
                      <a:srgbClr val="FF0000"/>
                    </a:solidFill>
                    <a:latin typeface="Lucida Handwriting" panose="03010101010101010101" pitchFamily="66" charset="77"/>
                  </a:rPr>
                  <a:t>x</a:t>
                </a:r>
                <a:r>
                  <a:rPr lang="en-US" dirty="0">
                    <a:latin typeface="Lucida Handwriting" panose="03010101010101010101" pitchFamily="66" charset="77"/>
                  </a:rPr>
                  <a:t>)</a:t>
                </a:r>
                <a:endParaRPr lang="en-US" dirty="0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23520FB-9780-FC4C-A4B8-AB8F0B771F32}"/>
                  </a:ext>
                </a:extLst>
              </p:cNvPr>
              <p:cNvCxnSpPr/>
              <p:nvPr/>
            </p:nvCxnSpPr>
            <p:spPr>
              <a:xfrm>
                <a:off x="8089971" y="3900043"/>
                <a:ext cx="2660625" cy="0"/>
              </a:xfrm>
              <a:prstGeom prst="straightConnector1">
                <a:avLst/>
              </a:prstGeom>
              <a:ln w="22225">
                <a:solidFill>
                  <a:schemeClr val="bg2">
                    <a:lumMod val="75000"/>
                  </a:schemeClr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03560BE3-49B3-2341-9001-13CCCC7692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222181" y="1339930"/>
                <a:ext cx="0" cy="1764514"/>
              </a:xfrm>
              <a:prstGeom prst="straightConnector1">
                <a:avLst/>
              </a:prstGeom>
              <a:ln w="22225">
                <a:solidFill>
                  <a:schemeClr val="bg2">
                    <a:lumMod val="75000"/>
                  </a:schemeClr>
                </a:solidFill>
                <a:prstDash val="sysDash"/>
                <a:headEnd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E79760E-C4FE-7E45-86EA-A6E3F11A7191}"/>
                </a:ext>
              </a:extLst>
            </p:cNvPr>
            <p:cNvSpPr/>
            <p:nvPr/>
          </p:nvSpPr>
          <p:spPr>
            <a:xfrm>
              <a:off x="8074021" y="3839812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0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01ECE77-BE92-AB47-880A-0EE60FB0EB07}"/>
                </a:ext>
              </a:extLst>
            </p:cNvPr>
            <p:cNvSpPr/>
            <p:nvPr/>
          </p:nvSpPr>
          <p:spPr>
            <a:xfrm>
              <a:off x="8834710" y="3837648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17A800-4A8B-D448-BFE7-86DB9149BCFE}"/>
                </a:ext>
              </a:extLst>
            </p:cNvPr>
            <p:cNvSpPr/>
            <p:nvPr/>
          </p:nvSpPr>
          <p:spPr>
            <a:xfrm>
              <a:off x="9587974" y="3829909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2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EE235BD-8427-3643-8A07-03EDF1461E4F}"/>
                </a:ext>
              </a:extLst>
            </p:cNvPr>
            <p:cNvSpPr/>
            <p:nvPr/>
          </p:nvSpPr>
          <p:spPr>
            <a:xfrm>
              <a:off x="10353810" y="3837648"/>
              <a:ext cx="3016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solidFill>
                    <a:srgbClr val="FF0000"/>
                  </a:solidFill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9267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100" b="1" dirty="0"/>
              <a:t>Probability Mass Function and Cumulative Distribution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7147"/>
            <a:ext cx="10515600" cy="465966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Cumulative Distribution Function (CDF)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>
                <a:latin typeface="Lucida Handwriting" panose="03010101010101010101" pitchFamily="66" charset="77"/>
              </a:rPr>
              <a:t>F</a:t>
            </a:r>
            <a:r>
              <a:rPr lang="en-US" b="1" baseline="-25000" dirty="0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>
                <a:latin typeface="Lucida Handwriting" panose="03010101010101010101" pitchFamily="66" charset="77"/>
              </a:rPr>
              <a:t>(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t</a:t>
            </a:r>
            <a:r>
              <a:rPr lang="en-US" dirty="0">
                <a:latin typeface="Lucida Handwriting" panose="03010101010101010101" pitchFamily="66" charset="77"/>
              </a:rPr>
              <a:t>) = P(</a:t>
            </a:r>
            <a:r>
              <a:rPr lang="en-US" b="1" dirty="0" err="1">
                <a:solidFill>
                  <a:schemeClr val="accent1"/>
                </a:solidFill>
                <a:latin typeface="Lucida Handwriting" panose="03010101010101010101" pitchFamily="66" charset="77"/>
              </a:rPr>
              <a:t>X</a:t>
            </a:r>
            <a:r>
              <a:rPr lang="en-US" dirty="0" err="1">
                <a:latin typeface="Lucida Handwriting" panose="03010101010101010101" pitchFamily="66" charset="77"/>
              </a:rPr>
              <a:t>≤</a:t>
            </a:r>
            <a:r>
              <a:rPr lang="en-US" b="1" dirty="0" err="1">
                <a:solidFill>
                  <a:srgbClr val="FF0000"/>
                </a:solidFill>
                <a:latin typeface="Lucida Handwriting" panose="03010101010101010101" pitchFamily="66" charset="77"/>
              </a:rPr>
              <a:t>t</a:t>
            </a:r>
            <a:r>
              <a:rPr lang="en-US" dirty="0">
                <a:latin typeface="Lucida Handwriting" panose="03010101010101010101" pitchFamily="66" charset="77"/>
              </a:rPr>
              <a:t>), -∞ &lt; </a:t>
            </a:r>
            <a:r>
              <a:rPr lang="en-US" b="1" dirty="0">
                <a:solidFill>
                  <a:srgbClr val="FF0000"/>
                </a:solidFill>
                <a:latin typeface="Lucida Handwriting" panose="03010101010101010101" pitchFamily="66" charset="77"/>
              </a:rPr>
              <a:t>t</a:t>
            </a:r>
            <a:r>
              <a:rPr lang="en-US" dirty="0">
                <a:solidFill>
                  <a:srgbClr val="FF0000"/>
                </a:solidFill>
                <a:latin typeface="Lucida Handwriting" panose="03010101010101010101" pitchFamily="66" charset="77"/>
              </a:rPr>
              <a:t> </a:t>
            </a:r>
            <a:r>
              <a:rPr lang="en-US" dirty="0">
                <a:latin typeface="Lucida Handwriting" panose="03010101010101010101" pitchFamily="66" charset="77"/>
              </a:rPr>
              <a:t>&lt;∞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6546295"/>
            <a:ext cx="12192000" cy="31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 Statistical data analysis in R. Viktor Ermakov </a:t>
            </a:r>
            <a:r>
              <a:rPr lang="mr-IN" dirty="0"/>
              <a:t>–</a:t>
            </a:r>
            <a:r>
              <a:rPr lang="en-US" dirty="0"/>
              <a:t> Visiting professor, </a:t>
            </a:r>
            <a:r>
              <a:rPr lang="en-US" dirty="0" err="1"/>
              <a:t>UFSCar</a:t>
            </a:r>
            <a:r>
              <a:rPr lang="en-US" dirty="0"/>
              <a:t>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8D9DB9-D76D-154E-A628-787633D1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542" y="1557147"/>
            <a:ext cx="5733802" cy="398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12744</TotalTime>
  <Words>1751</Words>
  <Application>Microsoft Macintosh PowerPoint</Application>
  <PresentationFormat>Widescreen</PresentationFormat>
  <Paragraphs>415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Bradley Hand</vt:lpstr>
      <vt:lpstr>Calibri</vt:lpstr>
      <vt:lpstr>Calibri Light</vt:lpstr>
      <vt:lpstr>Cambria Math</vt:lpstr>
      <vt:lpstr>Courier New</vt:lpstr>
      <vt:lpstr>Lucida Handwriting</vt:lpstr>
      <vt:lpstr>Wingdings</vt:lpstr>
      <vt:lpstr>Office Theme</vt:lpstr>
      <vt:lpstr>Statistical data analysis in R</vt:lpstr>
      <vt:lpstr>Discreet distributions</vt:lpstr>
      <vt:lpstr>In this lecture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Probability Mass Function and Cumulative Distribution Function</vt:lpstr>
      <vt:lpstr>Discrete uniform distribution</vt:lpstr>
      <vt:lpstr>Bernoulli distribution</vt:lpstr>
      <vt:lpstr>Bernoulli distribution</vt:lpstr>
      <vt:lpstr>Binomial distribution</vt:lpstr>
      <vt:lpstr>Binomial distribution</vt:lpstr>
      <vt:lpstr>Geometric distribution</vt:lpstr>
      <vt:lpstr>Negative Binomial distribution</vt:lpstr>
      <vt:lpstr>Hypergeometric distribution</vt:lpstr>
      <vt:lpstr>Hypergeometric distribution</vt:lpstr>
      <vt:lpstr>Poisson distribution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Statistical data analysis in R</dc:title>
  <dc:creator>Victor Ermakov</dc:creator>
  <cp:lastModifiedBy>Microsoft Office User</cp:lastModifiedBy>
  <cp:revision>101</cp:revision>
  <dcterms:created xsi:type="dcterms:W3CDTF">2019-09-07T16:57:28Z</dcterms:created>
  <dcterms:modified xsi:type="dcterms:W3CDTF">2020-05-25T11:24:15Z</dcterms:modified>
</cp:coreProperties>
</file>